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4"/>
  </p:sldMasterIdLst>
  <p:notesMasterIdLst>
    <p:notesMasterId r:id="rId35"/>
  </p:notesMasterIdLst>
  <p:handoutMasterIdLst>
    <p:handoutMasterId r:id="rId36"/>
  </p:handoutMasterIdLst>
  <p:sldIdLst>
    <p:sldId id="308" r:id="rId5"/>
    <p:sldId id="256" r:id="rId6"/>
    <p:sldId id="258" r:id="rId7"/>
    <p:sldId id="257" r:id="rId8"/>
    <p:sldId id="309" r:id="rId9"/>
    <p:sldId id="300" r:id="rId10"/>
    <p:sldId id="281" r:id="rId11"/>
    <p:sldId id="301" r:id="rId12"/>
    <p:sldId id="310" r:id="rId13"/>
    <p:sldId id="272" r:id="rId14"/>
    <p:sldId id="312" r:id="rId15"/>
    <p:sldId id="278" r:id="rId16"/>
    <p:sldId id="297" r:id="rId17"/>
    <p:sldId id="298" r:id="rId18"/>
    <p:sldId id="299" r:id="rId19"/>
    <p:sldId id="289" r:id="rId20"/>
    <p:sldId id="261" r:id="rId21"/>
    <p:sldId id="269" r:id="rId22"/>
    <p:sldId id="271" r:id="rId23"/>
    <p:sldId id="264" r:id="rId24"/>
    <p:sldId id="265" r:id="rId25"/>
    <p:sldId id="293" r:id="rId26"/>
    <p:sldId id="294" r:id="rId27"/>
    <p:sldId id="260" r:id="rId28"/>
    <p:sldId id="302" r:id="rId29"/>
    <p:sldId id="267" r:id="rId30"/>
    <p:sldId id="266" r:id="rId31"/>
    <p:sldId id="307" r:id="rId32"/>
    <p:sldId id="263" r:id="rId33"/>
    <p:sldId id="313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076704-8CCF-1F98-FF71-6C799EB08D9E}" name="Karine Picart (RVA-ONEM)" initials="KP(O" userId="S::karine.picart@rvaonem.fgov.be::a5a67649-28af-4f0a-a22d-e4052383a89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e Picart (RVA-ONEM)" initials="KP(O" lastIdx="1" clrIdx="0">
    <p:extLst>
      <p:ext uri="{19B8F6BF-5375-455C-9EA6-DF929625EA0E}">
        <p15:presenceInfo xmlns:p15="http://schemas.microsoft.com/office/powerpoint/2012/main" userId="S::karine.picart@rvaonem.fgov.be::a5a67649-28af-4f0a-a22d-e4052383a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D63E2-C575-4B80-B69B-A610E7B0CB08}" v="23" dt="2024-09-10T09:31:32.713"/>
    <p1510:client id="{4A4D87F0-22FE-4B3F-B15F-8DC0F3D3249C}" v="51" dt="2024-09-10T10:13:05.091"/>
    <p1510:client id="{601D2BB9-4AD1-9409-8533-88BDAC0D0AC7}" v="236" dt="2024-09-11T07:50:3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65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outlineViewPr>
    <p:cViewPr>
      <p:scale>
        <a:sx n="33" d="100"/>
        <a:sy n="33" d="100"/>
      </p:scale>
      <p:origin x="0" y="-140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D29D-8538-48D6-9E30-A64246E2823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"/>
        </a:p>
      </dgm:t>
    </dgm:pt>
    <dgm:pt modelId="{0ABCB37B-E5D8-4E23-BED1-A6D21C0C2932}">
      <dgm:prSet/>
      <dgm:spPr/>
      <dgm:t>
        <a:bodyPr/>
        <a:lstStyle/>
        <a:p>
          <a:r>
            <a:rPr lang="nl" dirty="0"/>
            <a:t>Verplichte elektronische mededeling</a:t>
          </a:r>
        </a:p>
      </dgm:t>
    </dgm:pt>
    <dgm:pt modelId="{18CBB464-9BD5-4559-8CF6-6473A15AD0B4}" type="parTrans" cxnId="{90BCEA8F-22E8-4C5F-89AC-E8949EEB84D6}">
      <dgm:prSet/>
      <dgm:spPr/>
      <dgm:t>
        <a:bodyPr/>
        <a:lstStyle/>
        <a:p>
          <a:endParaRPr lang="nl"/>
        </a:p>
      </dgm:t>
    </dgm:pt>
    <dgm:pt modelId="{CE68ABE2-8AD8-4C62-A21C-C5C4078959FB}" type="sibTrans" cxnId="{90BCEA8F-22E8-4C5F-89AC-E8949EEB84D6}">
      <dgm:prSet/>
      <dgm:spPr/>
      <dgm:t>
        <a:bodyPr/>
        <a:lstStyle/>
        <a:p>
          <a:endParaRPr lang="nl"/>
        </a:p>
      </dgm:t>
    </dgm:pt>
    <dgm:pt modelId="{EF6D65E3-1A69-4391-BAD3-6E7F38390CC7}">
      <dgm:prSet/>
      <dgm:spPr/>
      <dgm:t>
        <a:bodyPr/>
        <a:lstStyle/>
        <a:p>
          <a:r>
            <a:rPr lang="nl" dirty="0"/>
            <a:t>Elektronische ASR verplicht</a:t>
          </a:r>
        </a:p>
      </dgm:t>
    </dgm:pt>
    <dgm:pt modelId="{FB0FADE0-9ED3-415F-8C41-A1C51546526D}" type="parTrans" cxnId="{5BF5F6E6-48CB-4691-9744-316968B5A04D}">
      <dgm:prSet/>
      <dgm:spPr/>
      <dgm:t>
        <a:bodyPr/>
        <a:lstStyle/>
        <a:p>
          <a:endParaRPr lang="nl"/>
        </a:p>
      </dgm:t>
    </dgm:pt>
    <dgm:pt modelId="{D0D35214-0621-405B-8530-F0A681B4A671}" type="sibTrans" cxnId="{5BF5F6E6-48CB-4691-9744-316968B5A04D}">
      <dgm:prSet/>
      <dgm:spPr/>
      <dgm:t>
        <a:bodyPr/>
        <a:lstStyle/>
        <a:p>
          <a:endParaRPr lang="nl"/>
        </a:p>
      </dgm:t>
    </dgm:pt>
    <dgm:pt modelId="{62815D00-CA55-4FE6-880A-37427435774D}">
      <dgm:prSet/>
      <dgm:spPr/>
      <dgm:t>
        <a:bodyPr/>
        <a:lstStyle/>
        <a:p>
          <a:r>
            <a:rPr lang="nl" dirty="0"/>
            <a:t>Modernisering van de elektronische mededelingen</a:t>
          </a:r>
        </a:p>
      </dgm:t>
    </dgm:pt>
    <dgm:pt modelId="{C39CFAC4-C823-498B-B272-9FF36BC9BF36}" type="parTrans" cxnId="{C4447129-E82A-4DEC-BA22-C9090BA4D015}">
      <dgm:prSet/>
      <dgm:spPr/>
      <dgm:t>
        <a:bodyPr/>
        <a:lstStyle/>
        <a:p>
          <a:endParaRPr lang="nl"/>
        </a:p>
      </dgm:t>
    </dgm:pt>
    <dgm:pt modelId="{04901D6F-98C9-4BC0-9028-2F0042018F9F}" type="sibTrans" cxnId="{C4447129-E82A-4DEC-BA22-C9090BA4D015}">
      <dgm:prSet/>
      <dgm:spPr/>
      <dgm:t>
        <a:bodyPr/>
        <a:lstStyle/>
        <a:p>
          <a:endParaRPr lang="nl"/>
        </a:p>
      </dgm:t>
    </dgm:pt>
    <dgm:pt modelId="{ABCE25B6-6524-4B08-9A51-4942DC9DB4E2}">
      <dgm:prSet/>
      <dgm:spPr/>
      <dgm:t>
        <a:bodyPr/>
        <a:lstStyle/>
        <a:p>
          <a:r>
            <a:rPr lang="nl" dirty="0"/>
            <a:t>Elektronische controlekaart verplicht </a:t>
          </a:r>
        </a:p>
      </dgm:t>
    </dgm:pt>
    <dgm:pt modelId="{B735D830-60EB-4A8F-9920-6A51B1407B90}" type="parTrans" cxnId="{CE9A7613-A985-40B9-BB86-55C9A2A63063}">
      <dgm:prSet/>
      <dgm:spPr/>
      <dgm:t>
        <a:bodyPr/>
        <a:lstStyle/>
        <a:p>
          <a:endParaRPr lang="nl"/>
        </a:p>
      </dgm:t>
    </dgm:pt>
    <dgm:pt modelId="{F3DF035C-4026-46CA-B096-2B733C0AFD3D}" type="sibTrans" cxnId="{CE9A7613-A985-40B9-BB86-55C9A2A63063}">
      <dgm:prSet/>
      <dgm:spPr/>
      <dgm:t>
        <a:bodyPr/>
        <a:lstStyle/>
        <a:p>
          <a:endParaRPr lang="nl"/>
        </a:p>
      </dgm:t>
    </dgm:pt>
    <dgm:pt modelId="{54810316-459A-483E-971F-8CAD56115DC9}" type="pres">
      <dgm:prSet presAssocID="{19E8D29D-8538-48D6-9E30-A64246E2823D}" presName="Name0" presStyleCnt="0">
        <dgm:presLayoutVars>
          <dgm:dir/>
          <dgm:resizeHandles val="exact"/>
        </dgm:presLayoutVars>
      </dgm:prSet>
      <dgm:spPr/>
    </dgm:pt>
    <dgm:pt modelId="{929D220D-9F13-41E6-9236-786EDA2332D9}" type="pres">
      <dgm:prSet presAssocID="{19E8D29D-8538-48D6-9E30-A64246E2823D}" presName="arrow" presStyleLbl="bgShp" presStyleIdx="0" presStyleCnt="1" custScaleY="161026"/>
      <dgm:spPr/>
    </dgm:pt>
    <dgm:pt modelId="{115DE0B9-2810-4E3C-9609-8C012E6D19D6}" type="pres">
      <dgm:prSet presAssocID="{19E8D29D-8538-48D6-9E30-A64246E2823D}" presName="points" presStyleCnt="0"/>
      <dgm:spPr/>
    </dgm:pt>
    <dgm:pt modelId="{4A12F246-0CFB-4689-BA5C-39C9EFA3FA29}" type="pres">
      <dgm:prSet presAssocID="{0ABCB37B-E5D8-4E23-BED1-A6D21C0C2932}" presName="compositeA" presStyleCnt="0"/>
      <dgm:spPr/>
    </dgm:pt>
    <dgm:pt modelId="{1C8A5761-980B-4C64-8261-A8C3A2E0AD7C}" type="pres">
      <dgm:prSet presAssocID="{0ABCB37B-E5D8-4E23-BED1-A6D21C0C2932}" presName="textA" presStyleLbl="revTx" presStyleIdx="0" presStyleCnt="4" custScaleY="76623">
        <dgm:presLayoutVars>
          <dgm:bulletEnabled val="1"/>
        </dgm:presLayoutVars>
      </dgm:prSet>
      <dgm:spPr/>
    </dgm:pt>
    <dgm:pt modelId="{4D14FE60-217A-46F4-91C0-91EAE3B8F055}" type="pres">
      <dgm:prSet presAssocID="{0ABCB37B-E5D8-4E23-BED1-A6D21C0C2932}" presName="circleA" presStyleLbl="node1" presStyleIdx="0" presStyleCnt="4" custScaleX="298155" custScaleY="265191" custLinFactNeighborY="23272"/>
      <dgm:spPr>
        <a:solidFill>
          <a:srgbClr val="EB142A"/>
        </a:solidFill>
      </dgm:spPr>
    </dgm:pt>
    <dgm:pt modelId="{B54F02F2-0914-4D6B-B889-20CB017B47DF}" type="pres">
      <dgm:prSet presAssocID="{0ABCB37B-E5D8-4E23-BED1-A6D21C0C2932}" presName="spaceA" presStyleCnt="0"/>
      <dgm:spPr/>
    </dgm:pt>
    <dgm:pt modelId="{4DE72C8E-1C6F-4505-8F3E-18FC067B858D}" type="pres">
      <dgm:prSet presAssocID="{CE68ABE2-8AD8-4C62-A21C-C5C4078959FB}" presName="space" presStyleCnt="0"/>
      <dgm:spPr/>
    </dgm:pt>
    <dgm:pt modelId="{1A0FBCDB-7B4D-4554-B5FC-6E2FE5044CEA}" type="pres">
      <dgm:prSet presAssocID="{EF6D65E3-1A69-4391-BAD3-6E7F38390CC7}" presName="compositeB" presStyleCnt="0"/>
      <dgm:spPr/>
    </dgm:pt>
    <dgm:pt modelId="{DB96B6E3-701A-410F-93C1-009B2399BE83}" type="pres">
      <dgm:prSet presAssocID="{EF6D65E3-1A69-4391-BAD3-6E7F38390CC7}" presName="textB" presStyleLbl="revTx" presStyleIdx="1" presStyleCnt="4" custScaleY="75029">
        <dgm:presLayoutVars>
          <dgm:bulletEnabled val="1"/>
        </dgm:presLayoutVars>
      </dgm:prSet>
      <dgm:spPr/>
    </dgm:pt>
    <dgm:pt modelId="{30AA4FA2-CE37-4108-BD81-195635C97AE9}" type="pres">
      <dgm:prSet presAssocID="{EF6D65E3-1A69-4391-BAD3-6E7F38390CC7}" presName="circleB" presStyleLbl="node1" presStyleIdx="1" presStyleCnt="4" custScaleX="307417" custScaleY="273210" custLinFactNeighborY="-29090"/>
      <dgm:spPr>
        <a:solidFill>
          <a:srgbClr val="EB142A"/>
        </a:solidFill>
      </dgm:spPr>
    </dgm:pt>
    <dgm:pt modelId="{2387A934-F50E-4A70-BBB4-08FAB74E7432}" type="pres">
      <dgm:prSet presAssocID="{EF6D65E3-1A69-4391-BAD3-6E7F38390CC7}" presName="spaceB" presStyleCnt="0"/>
      <dgm:spPr/>
    </dgm:pt>
    <dgm:pt modelId="{60035600-6522-4ED2-8CAB-8D5171A00A75}" type="pres">
      <dgm:prSet presAssocID="{D0D35214-0621-405B-8530-F0A681B4A671}" presName="space" presStyleCnt="0"/>
      <dgm:spPr/>
    </dgm:pt>
    <dgm:pt modelId="{CD2DBC7C-B272-4781-8970-651B3CE54223}" type="pres">
      <dgm:prSet presAssocID="{62815D00-CA55-4FE6-880A-37427435774D}" presName="compositeA" presStyleCnt="0"/>
      <dgm:spPr/>
    </dgm:pt>
    <dgm:pt modelId="{03480909-FC6F-420C-9B33-5BBA4E902213}" type="pres">
      <dgm:prSet presAssocID="{62815D00-CA55-4FE6-880A-37427435774D}" presName="textA" presStyleLbl="revTx" presStyleIdx="2" presStyleCnt="4" custScaleY="70806">
        <dgm:presLayoutVars>
          <dgm:bulletEnabled val="1"/>
        </dgm:presLayoutVars>
      </dgm:prSet>
      <dgm:spPr/>
    </dgm:pt>
    <dgm:pt modelId="{7AAB53F7-3950-462E-8A50-29BC45BEBC6B}" type="pres">
      <dgm:prSet presAssocID="{62815D00-CA55-4FE6-880A-37427435774D}" presName="circleA" presStyleLbl="node1" presStyleIdx="2" presStyleCnt="4" custScaleX="316677" custScaleY="276825" custLinFactNeighborY="23272"/>
      <dgm:spPr>
        <a:solidFill>
          <a:srgbClr val="EB142A"/>
        </a:solidFill>
      </dgm:spPr>
    </dgm:pt>
    <dgm:pt modelId="{045A6666-DF19-4AE2-BF89-E5E076ADDD2F}" type="pres">
      <dgm:prSet presAssocID="{62815D00-CA55-4FE6-880A-37427435774D}" presName="spaceA" presStyleCnt="0"/>
      <dgm:spPr/>
    </dgm:pt>
    <dgm:pt modelId="{0EA457DB-75E3-4DAE-BA2B-A2F63F4C44DB}" type="pres">
      <dgm:prSet presAssocID="{04901D6F-98C9-4BC0-9028-2F0042018F9F}" presName="space" presStyleCnt="0"/>
      <dgm:spPr/>
    </dgm:pt>
    <dgm:pt modelId="{69AC37EB-CEB3-4B01-94AB-3032B3579E6E}" type="pres">
      <dgm:prSet presAssocID="{ABCE25B6-6524-4B08-9A51-4942DC9DB4E2}" presName="compositeB" presStyleCnt="0"/>
      <dgm:spPr/>
    </dgm:pt>
    <dgm:pt modelId="{ED962D30-9237-4CB8-979A-AFC1E7ED99AE}" type="pres">
      <dgm:prSet presAssocID="{ABCE25B6-6524-4B08-9A51-4942DC9DB4E2}" presName="textB" presStyleLbl="revTx" presStyleIdx="3" presStyleCnt="4" custScaleY="72121">
        <dgm:presLayoutVars>
          <dgm:bulletEnabled val="1"/>
        </dgm:presLayoutVars>
      </dgm:prSet>
      <dgm:spPr/>
    </dgm:pt>
    <dgm:pt modelId="{4EB25FF0-1F1C-4E3F-94B3-29D2540FD287}" type="pres">
      <dgm:prSet presAssocID="{ABCE25B6-6524-4B08-9A51-4942DC9DB4E2}" presName="circleB" presStyleLbl="node1" presStyleIdx="3" presStyleCnt="4" custScaleX="313988" custScaleY="279447" custLinFactNeighborY="-29090"/>
      <dgm:spPr>
        <a:solidFill>
          <a:srgbClr val="EB142A"/>
        </a:solidFill>
      </dgm:spPr>
    </dgm:pt>
    <dgm:pt modelId="{53176791-F9E1-408C-8DD7-A30D44CCFCEC}" type="pres">
      <dgm:prSet presAssocID="{ABCE25B6-6524-4B08-9A51-4942DC9DB4E2}" presName="spaceB" presStyleCnt="0"/>
      <dgm:spPr/>
    </dgm:pt>
  </dgm:ptLst>
  <dgm:cxnLst>
    <dgm:cxn modelId="{1E3B8D03-F019-4AFF-84C1-6467D5072A17}" type="presOf" srcId="{EF6D65E3-1A69-4391-BAD3-6E7F38390CC7}" destId="{DB96B6E3-701A-410F-93C1-009B2399BE83}" srcOrd="0" destOrd="0" presId="urn:microsoft.com/office/officeart/2005/8/layout/hProcess11"/>
    <dgm:cxn modelId="{CE9A7613-A985-40B9-BB86-55C9A2A63063}" srcId="{19E8D29D-8538-48D6-9E30-A64246E2823D}" destId="{ABCE25B6-6524-4B08-9A51-4942DC9DB4E2}" srcOrd="3" destOrd="0" parTransId="{B735D830-60EB-4A8F-9920-6A51B1407B90}" sibTransId="{F3DF035C-4026-46CA-B096-2B733C0AFD3D}"/>
    <dgm:cxn modelId="{BB312621-6192-4CD0-84E9-2A100DEAA4A9}" type="presOf" srcId="{ABCE25B6-6524-4B08-9A51-4942DC9DB4E2}" destId="{ED962D30-9237-4CB8-979A-AFC1E7ED99AE}" srcOrd="0" destOrd="0" presId="urn:microsoft.com/office/officeart/2005/8/layout/hProcess11"/>
    <dgm:cxn modelId="{C4447129-E82A-4DEC-BA22-C9090BA4D015}" srcId="{19E8D29D-8538-48D6-9E30-A64246E2823D}" destId="{62815D00-CA55-4FE6-880A-37427435774D}" srcOrd="2" destOrd="0" parTransId="{C39CFAC4-C823-498B-B272-9FF36BC9BF36}" sibTransId="{04901D6F-98C9-4BC0-9028-2F0042018F9F}"/>
    <dgm:cxn modelId="{06768846-A492-477D-BCD1-CE4F72E53601}" type="presOf" srcId="{62815D00-CA55-4FE6-880A-37427435774D}" destId="{03480909-FC6F-420C-9B33-5BBA4E902213}" srcOrd="0" destOrd="0" presId="urn:microsoft.com/office/officeart/2005/8/layout/hProcess11"/>
    <dgm:cxn modelId="{447E487D-60D9-4A98-B963-D43DF50BC237}" type="presOf" srcId="{19E8D29D-8538-48D6-9E30-A64246E2823D}" destId="{54810316-459A-483E-971F-8CAD56115DC9}" srcOrd="0" destOrd="0" presId="urn:microsoft.com/office/officeart/2005/8/layout/hProcess11"/>
    <dgm:cxn modelId="{90BCEA8F-22E8-4C5F-89AC-E8949EEB84D6}" srcId="{19E8D29D-8538-48D6-9E30-A64246E2823D}" destId="{0ABCB37B-E5D8-4E23-BED1-A6D21C0C2932}" srcOrd="0" destOrd="0" parTransId="{18CBB464-9BD5-4559-8CF6-6473A15AD0B4}" sibTransId="{CE68ABE2-8AD8-4C62-A21C-C5C4078959FB}"/>
    <dgm:cxn modelId="{7B7B53CE-C9E5-4055-9384-97437C7C37A5}" type="presOf" srcId="{0ABCB37B-E5D8-4E23-BED1-A6D21C0C2932}" destId="{1C8A5761-980B-4C64-8261-A8C3A2E0AD7C}" srcOrd="0" destOrd="0" presId="urn:microsoft.com/office/officeart/2005/8/layout/hProcess11"/>
    <dgm:cxn modelId="{5BF5F6E6-48CB-4691-9744-316968B5A04D}" srcId="{19E8D29D-8538-48D6-9E30-A64246E2823D}" destId="{EF6D65E3-1A69-4391-BAD3-6E7F38390CC7}" srcOrd="1" destOrd="0" parTransId="{FB0FADE0-9ED3-415F-8C41-A1C51546526D}" sibTransId="{D0D35214-0621-405B-8530-F0A681B4A671}"/>
    <dgm:cxn modelId="{19137DD4-E372-418D-8FE3-CF8EA408CA65}" type="presParOf" srcId="{54810316-459A-483E-971F-8CAD56115DC9}" destId="{929D220D-9F13-41E6-9236-786EDA2332D9}" srcOrd="0" destOrd="0" presId="urn:microsoft.com/office/officeart/2005/8/layout/hProcess11"/>
    <dgm:cxn modelId="{DF1D87FD-54CA-4333-9037-0458B64943B0}" type="presParOf" srcId="{54810316-459A-483E-971F-8CAD56115DC9}" destId="{115DE0B9-2810-4E3C-9609-8C012E6D19D6}" srcOrd="1" destOrd="0" presId="urn:microsoft.com/office/officeart/2005/8/layout/hProcess11"/>
    <dgm:cxn modelId="{5CDCEAA5-1F89-4530-AF37-6279F05F64EF}" type="presParOf" srcId="{115DE0B9-2810-4E3C-9609-8C012E6D19D6}" destId="{4A12F246-0CFB-4689-BA5C-39C9EFA3FA29}" srcOrd="0" destOrd="0" presId="urn:microsoft.com/office/officeart/2005/8/layout/hProcess11"/>
    <dgm:cxn modelId="{5D3CFEAC-3CF8-4A01-8D2E-B2B1A76C127D}" type="presParOf" srcId="{4A12F246-0CFB-4689-BA5C-39C9EFA3FA29}" destId="{1C8A5761-980B-4C64-8261-A8C3A2E0AD7C}" srcOrd="0" destOrd="0" presId="urn:microsoft.com/office/officeart/2005/8/layout/hProcess11"/>
    <dgm:cxn modelId="{8F08500C-E32D-4DBB-A60C-CB874DC9075B}" type="presParOf" srcId="{4A12F246-0CFB-4689-BA5C-39C9EFA3FA29}" destId="{4D14FE60-217A-46F4-91C0-91EAE3B8F055}" srcOrd="1" destOrd="0" presId="urn:microsoft.com/office/officeart/2005/8/layout/hProcess11"/>
    <dgm:cxn modelId="{068CB548-B267-427E-BEFE-6A2303DA3EE4}" type="presParOf" srcId="{4A12F246-0CFB-4689-BA5C-39C9EFA3FA29}" destId="{B54F02F2-0914-4D6B-B889-20CB017B47DF}" srcOrd="2" destOrd="0" presId="urn:microsoft.com/office/officeart/2005/8/layout/hProcess11"/>
    <dgm:cxn modelId="{2AF07122-3458-43AA-BF4F-5611FA663857}" type="presParOf" srcId="{115DE0B9-2810-4E3C-9609-8C012E6D19D6}" destId="{4DE72C8E-1C6F-4505-8F3E-18FC067B858D}" srcOrd="1" destOrd="0" presId="urn:microsoft.com/office/officeart/2005/8/layout/hProcess11"/>
    <dgm:cxn modelId="{AFCD39C9-E566-438A-84ED-E9A2FEDAD509}" type="presParOf" srcId="{115DE0B9-2810-4E3C-9609-8C012E6D19D6}" destId="{1A0FBCDB-7B4D-4554-B5FC-6E2FE5044CEA}" srcOrd="2" destOrd="0" presId="urn:microsoft.com/office/officeart/2005/8/layout/hProcess11"/>
    <dgm:cxn modelId="{0A1F6342-511B-437A-882A-7F4A4ED794F6}" type="presParOf" srcId="{1A0FBCDB-7B4D-4554-B5FC-6E2FE5044CEA}" destId="{DB96B6E3-701A-410F-93C1-009B2399BE83}" srcOrd="0" destOrd="0" presId="urn:microsoft.com/office/officeart/2005/8/layout/hProcess11"/>
    <dgm:cxn modelId="{2E9E8640-3ABD-44DB-A499-0C467F83CF16}" type="presParOf" srcId="{1A0FBCDB-7B4D-4554-B5FC-6E2FE5044CEA}" destId="{30AA4FA2-CE37-4108-BD81-195635C97AE9}" srcOrd="1" destOrd="0" presId="urn:microsoft.com/office/officeart/2005/8/layout/hProcess11"/>
    <dgm:cxn modelId="{DD198C4B-9BE4-4E8B-A7CD-A098F4607EED}" type="presParOf" srcId="{1A0FBCDB-7B4D-4554-B5FC-6E2FE5044CEA}" destId="{2387A934-F50E-4A70-BBB4-08FAB74E7432}" srcOrd="2" destOrd="0" presId="urn:microsoft.com/office/officeart/2005/8/layout/hProcess11"/>
    <dgm:cxn modelId="{505D8B66-D0DB-4A24-B41C-DF59735BDB87}" type="presParOf" srcId="{115DE0B9-2810-4E3C-9609-8C012E6D19D6}" destId="{60035600-6522-4ED2-8CAB-8D5171A00A75}" srcOrd="3" destOrd="0" presId="urn:microsoft.com/office/officeart/2005/8/layout/hProcess11"/>
    <dgm:cxn modelId="{3F38ABA3-8767-4B68-9C5F-2AB03FC3D8A6}" type="presParOf" srcId="{115DE0B9-2810-4E3C-9609-8C012E6D19D6}" destId="{CD2DBC7C-B272-4781-8970-651B3CE54223}" srcOrd="4" destOrd="0" presId="urn:microsoft.com/office/officeart/2005/8/layout/hProcess11"/>
    <dgm:cxn modelId="{81A43AD9-C938-46A3-92FA-096DEBE2C804}" type="presParOf" srcId="{CD2DBC7C-B272-4781-8970-651B3CE54223}" destId="{03480909-FC6F-420C-9B33-5BBA4E902213}" srcOrd="0" destOrd="0" presId="urn:microsoft.com/office/officeart/2005/8/layout/hProcess11"/>
    <dgm:cxn modelId="{23BA773D-CEF7-4A13-B9E8-BAC803C11277}" type="presParOf" srcId="{CD2DBC7C-B272-4781-8970-651B3CE54223}" destId="{7AAB53F7-3950-462E-8A50-29BC45BEBC6B}" srcOrd="1" destOrd="0" presId="urn:microsoft.com/office/officeart/2005/8/layout/hProcess11"/>
    <dgm:cxn modelId="{38F97400-443C-49A8-9259-F73B7EF95A59}" type="presParOf" srcId="{CD2DBC7C-B272-4781-8970-651B3CE54223}" destId="{045A6666-DF19-4AE2-BF89-E5E076ADDD2F}" srcOrd="2" destOrd="0" presId="urn:microsoft.com/office/officeart/2005/8/layout/hProcess11"/>
    <dgm:cxn modelId="{55E54F84-22B5-4CBE-AA5E-C216F1D22496}" type="presParOf" srcId="{115DE0B9-2810-4E3C-9609-8C012E6D19D6}" destId="{0EA457DB-75E3-4DAE-BA2B-A2F63F4C44DB}" srcOrd="5" destOrd="0" presId="urn:microsoft.com/office/officeart/2005/8/layout/hProcess11"/>
    <dgm:cxn modelId="{B8FC8FB0-4540-47CE-B7B0-AA9138491E9D}" type="presParOf" srcId="{115DE0B9-2810-4E3C-9609-8C012E6D19D6}" destId="{69AC37EB-CEB3-4B01-94AB-3032B3579E6E}" srcOrd="6" destOrd="0" presId="urn:microsoft.com/office/officeart/2005/8/layout/hProcess11"/>
    <dgm:cxn modelId="{2B8420BA-860E-4316-ADEE-31DA3CAA5F32}" type="presParOf" srcId="{69AC37EB-CEB3-4B01-94AB-3032B3579E6E}" destId="{ED962D30-9237-4CB8-979A-AFC1E7ED99AE}" srcOrd="0" destOrd="0" presId="urn:microsoft.com/office/officeart/2005/8/layout/hProcess11"/>
    <dgm:cxn modelId="{E800C995-F5E4-41B7-A4A0-F10C190C9229}" type="presParOf" srcId="{69AC37EB-CEB3-4B01-94AB-3032B3579E6E}" destId="{4EB25FF0-1F1C-4E3F-94B3-29D2540FD287}" srcOrd="1" destOrd="0" presId="urn:microsoft.com/office/officeart/2005/8/layout/hProcess11"/>
    <dgm:cxn modelId="{26F24798-1F87-4018-BF0E-5BC183306BD6}" type="presParOf" srcId="{69AC37EB-CEB3-4B01-94AB-3032B3579E6E}" destId="{53176791-F9E1-408C-8DD7-A30D44CCFC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8D29D-8538-48D6-9E30-A64246E2823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"/>
        </a:p>
      </dgm:t>
    </dgm:pt>
    <dgm:pt modelId="{718904C8-EEF1-4C85-B302-C56CF8BA71A8}">
      <dgm:prSet phldrT="[Text]"/>
      <dgm:spPr/>
      <dgm:t>
        <a:bodyPr/>
        <a:lstStyle/>
        <a:p>
          <a:r>
            <a:rPr lang="nl" dirty="0"/>
            <a:t>Technische stoornis</a:t>
          </a:r>
        </a:p>
      </dgm:t>
    </dgm:pt>
    <dgm:pt modelId="{4125A695-6346-40D9-96D6-251DB168D365}" type="parTrans" cxnId="{89D0D2FC-61F5-42D2-BADD-4619EFC61BFD}">
      <dgm:prSet/>
      <dgm:spPr/>
      <dgm:t>
        <a:bodyPr/>
        <a:lstStyle/>
        <a:p>
          <a:endParaRPr lang="nl"/>
        </a:p>
      </dgm:t>
    </dgm:pt>
    <dgm:pt modelId="{FB6322F8-5BCE-418E-AF48-F48A0F47D2C3}" type="sibTrans" cxnId="{89D0D2FC-61F5-42D2-BADD-4619EFC61BFD}">
      <dgm:prSet/>
      <dgm:spPr/>
      <dgm:t>
        <a:bodyPr/>
        <a:lstStyle/>
        <a:p>
          <a:endParaRPr lang="nl"/>
        </a:p>
      </dgm:t>
    </dgm:pt>
    <dgm:pt modelId="{41C4F92C-7FA9-4460-871D-D3E1B6395B46}">
      <dgm:prSet phldrT="[Text]"/>
      <dgm:spPr/>
      <dgm:t>
        <a:bodyPr/>
        <a:lstStyle/>
        <a:p>
          <a:r>
            <a:rPr lang="nl" dirty="0"/>
            <a:t>Overmacht</a:t>
          </a:r>
        </a:p>
      </dgm:t>
    </dgm:pt>
    <dgm:pt modelId="{0551E0FE-C990-40D0-A70F-E05E870071A2}" type="parTrans" cxnId="{919244D5-56BB-4375-85FF-AC3B766B0D77}">
      <dgm:prSet/>
      <dgm:spPr/>
      <dgm:t>
        <a:bodyPr/>
        <a:lstStyle/>
        <a:p>
          <a:endParaRPr lang="nl"/>
        </a:p>
      </dgm:t>
    </dgm:pt>
    <dgm:pt modelId="{D7EC42EB-4305-40AF-AD0F-1F12C870B88A}" type="sibTrans" cxnId="{919244D5-56BB-4375-85FF-AC3B766B0D77}">
      <dgm:prSet/>
      <dgm:spPr/>
      <dgm:t>
        <a:bodyPr/>
        <a:lstStyle/>
        <a:p>
          <a:endParaRPr lang="nl"/>
        </a:p>
      </dgm:t>
    </dgm:pt>
    <dgm:pt modelId="{AF1A7300-6A35-4858-969F-57A5984BB3CD}">
      <dgm:prSet phldrT="[Text]"/>
      <dgm:spPr/>
      <dgm:t>
        <a:bodyPr/>
        <a:lstStyle/>
        <a:p>
          <a:r>
            <a:rPr lang="nl" dirty="0"/>
            <a:t>Slecht weer</a:t>
          </a:r>
        </a:p>
      </dgm:t>
    </dgm:pt>
    <dgm:pt modelId="{63995266-CD64-41F9-8AD0-E1D702F1865B}" type="parTrans" cxnId="{D70877F9-4AE4-4D1C-B290-410C13F948D6}">
      <dgm:prSet/>
      <dgm:spPr/>
      <dgm:t>
        <a:bodyPr/>
        <a:lstStyle/>
        <a:p>
          <a:endParaRPr lang="nl"/>
        </a:p>
      </dgm:t>
    </dgm:pt>
    <dgm:pt modelId="{16CB56EE-5F00-480F-A9C8-626E78A36376}" type="sibTrans" cxnId="{D70877F9-4AE4-4D1C-B290-410C13F948D6}">
      <dgm:prSet/>
      <dgm:spPr/>
      <dgm:t>
        <a:bodyPr/>
        <a:lstStyle/>
        <a:p>
          <a:endParaRPr lang="nl"/>
        </a:p>
      </dgm:t>
    </dgm:pt>
    <dgm:pt modelId="{C92A9201-29AE-4FF9-A95A-263C01BC8411}">
      <dgm:prSet phldrT="[Text]"/>
      <dgm:spPr/>
      <dgm:t>
        <a:bodyPr/>
        <a:lstStyle/>
        <a:p>
          <a:r>
            <a:rPr lang="nl" dirty="0"/>
            <a:t>Economische oorzaken + 1ste effectieve dag</a:t>
          </a:r>
        </a:p>
      </dgm:t>
    </dgm:pt>
    <dgm:pt modelId="{2CA6A311-589D-4914-B1FE-10B0AB2EF55C}" type="parTrans" cxnId="{0ADB4E97-F7C1-4DBD-A31F-A1F9022AD243}">
      <dgm:prSet/>
      <dgm:spPr/>
      <dgm:t>
        <a:bodyPr/>
        <a:lstStyle/>
        <a:p>
          <a:endParaRPr lang="nl"/>
        </a:p>
      </dgm:t>
    </dgm:pt>
    <dgm:pt modelId="{9223BDB7-88E9-4AFD-83DB-86AA141091D8}" type="sibTrans" cxnId="{0ADB4E97-F7C1-4DBD-A31F-A1F9022AD243}">
      <dgm:prSet/>
      <dgm:spPr/>
      <dgm:t>
        <a:bodyPr/>
        <a:lstStyle/>
        <a:p>
          <a:endParaRPr lang="nl"/>
        </a:p>
      </dgm:t>
    </dgm:pt>
    <dgm:pt modelId="{A8FF2B77-B15A-49B4-BFEC-676B97B70851}">
      <dgm:prSet phldrT="[Text]"/>
      <dgm:spPr/>
      <dgm:t>
        <a:bodyPr/>
        <a:lstStyle/>
        <a:p>
          <a:r>
            <a:rPr lang="nl" dirty="0"/>
            <a:t>Gestructureerde elektronische berichten ('batches')</a:t>
          </a:r>
        </a:p>
      </dgm:t>
    </dgm:pt>
    <dgm:pt modelId="{A4B44312-A6BE-472C-940A-B2B603C23A5E}" type="parTrans" cxnId="{B6AF9AA8-375A-4ADD-A03D-7E53BCFF5775}">
      <dgm:prSet/>
      <dgm:spPr/>
      <dgm:t>
        <a:bodyPr/>
        <a:lstStyle/>
        <a:p>
          <a:endParaRPr lang="nl"/>
        </a:p>
      </dgm:t>
    </dgm:pt>
    <dgm:pt modelId="{726FCA21-A6F5-473F-A99A-70214251E1E0}" type="sibTrans" cxnId="{B6AF9AA8-375A-4ADD-A03D-7E53BCFF5775}">
      <dgm:prSet/>
      <dgm:spPr/>
      <dgm:t>
        <a:bodyPr/>
        <a:lstStyle/>
        <a:p>
          <a:endParaRPr lang="nl"/>
        </a:p>
      </dgm:t>
    </dgm:pt>
    <dgm:pt modelId="{66D707B6-7CE8-47A5-963F-9566231A11F5}">
      <dgm:prSet phldrT="[Text]"/>
      <dgm:spPr/>
      <dgm:t>
        <a:bodyPr/>
        <a:lstStyle/>
        <a:p>
          <a:r>
            <a:rPr lang="nl"/>
            <a:t>Sociale acties</a:t>
          </a:r>
          <a:endParaRPr lang="nl" dirty="0"/>
        </a:p>
      </dgm:t>
    </dgm:pt>
    <dgm:pt modelId="{11B3869E-D5BE-4794-B6A1-61B556EBF99A}" type="parTrans" cxnId="{586C42C0-7BF4-4D04-A7B9-077874820C16}">
      <dgm:prSet/>
      <dgm:spPr/>
      <dgm:t>
        <a:bodyPr/>
        <a:lstStyle/>
        <a:p>
          <a:endParaRPr lang="nl"/>
        </a:p>
      </dgm:t>
    </dgm:pt>
    <dgm:pt modelId="{CA4A37B2-A013-48AB-A84D-0B5E20D91688}" type="sibTrans" cxnId="{586C42C0-7BF4-4D04-A7B9-077874820C16}">
      <dgm:prSet/>
      <dgm:spPr/>
      <dgm:t>
        <a:bodyPr/>
        <a:lstStyle/>
        <a:p>
          <a:endParaRPr lang="nl"/>
        </a:p>
      </dgm:t>
    </dgm:pt>
    <dgm:pt modelId="{54810316-459A-483E-971F-8CAD56115DC9}" type="pres">
      <dgm:prSet presAssocID="{19E8D29D-8538-48D6-9E30-A64246E2823D}" presName="Name0" presStyleCnt="0">
        <dgm:presLayoutVars>
          <dgm:dir/>
          <dgm:resizeHandles val="exact"/>
        </dgm:presLayoutVars>
      </dgm:prSet>
      <dgm:spPr/>
    </dgm:pt>
    <dgm:pt modelId="{929D220D-9F13-41E6-9236-786EDA2332D9}" type="pres">
      <dgm:prSet presAssocID="{19E8D29D-8538-48D6-9E30-A64246E2823D}" presName="arrow" presStyleLbl="bgShp" presStyleIdx="0" presStyleCnt="1"/>
      <dgm:spPr/>
    </dgm:pt>
    <dgm:pt modelId="{115DE0B9-2810-4E3C-9609-8C012E6D19D6}" type="pres">
      <dgm:prSet presAssocID="{19E8D29D-8538-48D6-9E30-A64246E2823D}" presName="points" presStyleCnt="0"/>
      <dgm:spPr/>
    </dgm:pt>
    <dgm:pt modelId="{F7D610CE-16EB-41A8-8008-84D91105E0BD}" type="pres">
      <dgm:prSet presAssocID="{718904C8-EEF1-4C85-B302-C56CF8BA71A8}" presName="compositeA" presStyleCnt="0"/>
      <dgm:spPr/>
    </dgm:pt>
    <dgm:pt modelId="{0CEFB5C7-1EE9-45F4-B214-27C65E6C6296}" type="pres">
      <dgm:prSet presAssocID="{718904C8-EEF1-4C85-B302-C56CF8BA71A8}" presName="textA" presStyleLbl="revTx" presStyleIdx="0" presStyleCnt="6">
        <dgm:presLayoutVars>
          <dgm:bulletEnabled val="1"/>
        </dgm:presLayoutVars>
      </dgm:prSet>
      <dgm:spPr/>
    </dgm:pt>
    <dgm:pt modelId="{65DB9D23-EAD4-4BB2-BBB2-DD084CFC917D}" type="pres">
      <dgm:prSet presAssocID="{718904C8-EEF1-4C85-B302-C56CF8BA71A8}" presName="circleA" presStyleLbl="node1" presStyleIdx="0" presStyleCnt="6" custScaleX="172038" custScaleY="152399"/>
      <dgm:spPr>
        <a:solidFill>
          <a:srgbClr val="EB142A"/>
        </a:solidFill>
      </dgm:spPr>
    </dgm:pt>
    <dgm:pt modelId="{361ECBCC-0857-4553-A1BF-5D26B21BD4B1}" type="pres">
      <dgm:prSet presAssocID="{718904C8-EEF1-4C85-B302-C56CF8BA71A8}" presName="spaceA" presStyleCnt="0"/>
      <dgm:spPr/>
    </dgm:pt>
    <dgm:pt modelId="{939C942B-E77F-434B-B5F5-93CB3142AFB5}" type="pres">
      <dgm:prSet presAssocID="{FB6322F8-5BCE-418E-AF48-F48A0F47D2C3}" presName="space" presStyleCnt="0"/>
      <dgm:spPr/>
    </dgm:pt>
    <dgm:pt modelId="{C0205DE6-B412-40E1-BE98-5F3C1BB092AD}" type="pres">
      <dgm:prSet presAssocID="{41C4F92C-7FA9-4460-871D-D3E1B6395B46}" presName="compositeB" presStyleCnt="0"/>
      <dgm:spPr/>
    </dgm:pt>
    <dgm:pt modelId="{8F89C69D-FF58-461F-94A0-0B73531B8A7D}" type="pres">
      <dgm:prSet presAssocID="{41C4F92C-7FA9-4460-871D-D3E1B6395B46}" presName="textB" presStyleLbl="revTx" presStyleIdx="1" presStyleCnt="6">
        <dgm:presLayoutVars>
          <dgm:bulletEnabled val="1"/>
        </dgm:presLayoutVars>
      </dgm:prSet>
      <dgm:spPr/>
    </dgm:pt>
    <dgm:pt modelId="{D88491A4-98B6-441C-8736-A0D9637826E3}" type="pres">
      <dgm:prSet presAssocID="{41C4F92C-7FA9-4460-871D-D3E1B6395B46}" presName="circleB" presStyleLbl="node1" presStyleIdx="1" presStyleCnt="6" custScaleX="172038" custScaleY="152399"/>
      <dgm:spPr>
        <a:solidFill>
          <a:srgbClr val="EB142A"/>
        </a:solidFill>
      </dgm:spPr>
    </dgm:pt>
    <dgm:pt modelId="{324944F5-8746-4297-9A67-DB6C6EC08048}" type="pres">
      <dgm:prSet presAssocID="{41C4F92C-7FA9-4460-871D-D3E1B6395B46}" presName="spaceB" presStyleCnt="0"/>
      <dgm:spPr/>
    </dgm:pt>
    <dgm:pt modelId="{7CD85FFA-E584-4FAD-81DA-A00734D7E83B}" type="pres">
      <dgm:prSet presAssocID="{D7EC42EB-4305-40AF-AD0F-1F12C870B88A}" presName="space" presStyleCnt="0"/>
      <dgm:spPr/>
    </dgm:pt>
    <dgm:pt modelId="{9D84762A-08AB-4055-855E-FB0B623FA1A5}" type="pres">
      <dgm:prSet presAssocID="{AF1A7300-6A35-4858-969F-57A5984BB3CD}" presName="compositeA" presStyleCnt="0"/>
      <dgm:spPr/>
    </dgm:pt>
    <dgm:pt modelId="{FBC0FE96-D786-401E-82B1-B18B23867B05}" type="pres">
      <dgm:prSet presAssocID="{AF1A7300-6A35-4858-969F-57A5984BB3CD}" presName="textA" presStyleLbl="revTx" presStyleIdx="2" presStyleCnt="6">
        <dgm:presLayoutVars>
          <dgm:bulletEnabled val="1"/>
        </dgm:presLayoutVars>
      </dgm:prSet>
      <dgm:spPr/>
    </dgm:pt>
    <dgm:pt modelId="{B23A5199-5D6C-41D6-9726-FD6766C35A3C}" type="pres">
      <dgm:prSet presAssocID="{AF1A7300-6A35-4858-969F-57A5984BB3CD}" presName="circleA" presStyleLbl="node1" presStyleIdx="2" presStyleCnt="6" custScaleX="172038" custScaleY="152399" custLinFactNeighborX="-269" custLinFactNeighborY="7330"/>
      <dgm:spPr>
        <a:solidFill>
          <a:srgbClr val="EB142A"/>
        </a:solidFill>
      </dgm:spPr>
    </dgm:pt>
    <dgm:pt modelId="{0F7E503D-E5F2-45A7-BCA4-47C98315530D}" type="pres">
      <dgm:prSet presAssocID="{AF1A7300-6A35-4858-969F-57A5984BB3CD}" presName="spaceA" presStyleCnt="0"/>
      <dgm:spPr/>
    </dgm:pt>
    <dgm:pt modelId="{8150BF33-9112-4A6F-A369-07578900B1BD}" type="pres">
      <dgm:prSet presAssocID="{16CB56EE-5F00-480F-A9C8-626E78A36376}" presName="space" presStyleCnt="0"/>
      <dgm:spPr/>
    </dgm:pt>
    <dgm:pt modelId="{D9944817-86D7-4E07-850B-DADD11349BED}" type="pres">
      <dgm:prSet presAssocID="{C92A9201-29AE-4FF9-A95A-263C01BC8411}" presName="compositeB" presStyleCnt="0"/>
      <dgm:spPr/>
    </dgm:pt>
    <dgm:pt modelId="{38F3CC9D-DF75-435D-8920-9512F668C993}" type="pres">
      <dgm:prSet presAssocID="{C92A9201-29AE-4FF9-A95A-263C01BC8411}" presName="textB" presStyleLbl="revTx" presStyleIdx="3" presStyleCnt="6" custScaleY="81278">
        <dgm:presLayoutVars>
          <dgm:bulletEnabled val="1"/>
        </dgm:presLayoutVars>
      </dgm:prSet>
      <dgm:spPr/>
    </dgm:pt>
    <dgm:pt modelId="{776AC35B-0959-4482-8BCC-D634E141A9C2}" type="pres">
      <dgm:prSet presAssocID="{C92A9201-29AE-4FF9-A95A-263C01BC8411}" presName="circleB" presStyleLbl="node1" presStyleIdx="3" presStyleCnt="6" custScaleX="307996" custScaleY="292217"/>
      <dgm:spPr>
        <a:solidFill>
          <a:srgbClr val="EB142A"/>
        </a:solidFill>
      </dgm:spPr>
    </dgm:pt>
    <dgm:pt modelId="{188DD331-FBA1-4D60-AB44-E84F55CB7FD9}" type="pres">
      <dgm:prSet presAssocID="{C92A9201-29AE-4FF9-A95A-263C01BC8411}" presName="spaceB" presStyleCnt="0"/>
      <dgm:spPr/>
    </dgm:pt>
    <dgm:pt modelId="{382C68F2-8E1B-41C9-AA31-B532C0A0A629}" type="pres">
      <dgm:prSet presAssocID="{9223BDB7-88E9-4AFD-83DB-86AA141091D8}" presName="space" presStyleCnt="0"/>
      <dgm:spPr/>
    </dgm:pt>
    <dgm:pt modelId="{7D9CFE1E-C97C-4356-BCD5-B26DCD4A6657}" type="pres">
      <dgm:prSet presAssocID="{A8FF2B77-B15A-49B4-BFEC-676B97B70851}" presName="compositeA" presStyleCnt="0"/>
      <dgm:spPr/>
    </dgm:pt>
    <dgm:pt modelId="{7A6F8198-C40F-4AB6-83D6-8ED878DE1326}" type="pres">
      <dgm:prSet presAssocID="{A8FF2B77-B15A-49B4-BFEC-676B97B70851}" presName="textA" presStyleLbl="revTx" presStyleIdx="4" presStyleCnt="6">
        <dgm:presLayoutVars>
          <dgm:bulletEnabled val="1"/>
        </dgm:presLayoutVars>
      </dgm:prSet>
      <dgm:spPr/>
    </dgm:pt>
    <dgm:pt modelId="{61A2EFD2-BED7-4603-8006-5EE8FBD4EAA4}" type="pres">
      <dgm:prSet presAssocID="{A8FF2B77-B15A-49B4-BFEC-676B97B70851}" presName="circleA" presStyleLbl="node1" presStyleIdx="4" presStyleCnt="6"/>
      <dgm:spPr/>
    </dgm:pt>
    <dgm:pt modelId="{1E129372-6B47-438E-9FE4-55A328B14562}" type="pres">
      <dgm:prSet presAssocID="{A8FF2B77-B15A-49B4-BFEC-676B97B70851}" presName="spaceA" presStyleCnt="0"/>
      <dgm:spPr/>
    </dgm:pt>
    <dgm:pt modelId="{FFD71DA7-BD94-4DA5-AF64-401BC1D0C19E}" type="pres">
      <dgm:prSet presAssocID="{726FCA21-A6F5-473F-A99A-70214251E1E0}" presName="space" presStyleCnt="0"/>
      <dgm:spPr/>
    </dgm:pt>
    <dgm:pt modelId="{CD2AF4BD-CE75-4A90-BF71-425227575A93}" type="pres">
      <dgm:prSet presAssocID="{66D707B6-7CE8-47A5-963F-9566231A11F5}" presName="compositeB" presStyleCnt="0"/>
      <dgm:spPr/>
    </dgm:pt>
    <dgm:pt modelId="{49F37E8E-9DDD-4652-AB33-4EBBB17CE6FC}" type="pres">
      <dgm:prSet presAssocID="{66D707B6-7CE8-47A5-963F-9566231A11F5}" presName="textB" presStyleLbl="revTx" presStyleIdx="5" presStyleCnt="6">
        <dgm:presLayoutVars>
          <dgm:bulletEnabled val="1"/>
        </dgm:presLayoutVars>
      </dgm:prSet>
      <dgm:spPr/>
    </dgm:pt>
    <dgm:pt modelId="{55CDB0B3-A1D1-47C6-A7D4-4D42A55171D3}" type="pres">
      <dgm:prSet presAssocID="{66D707B6-7CE8-47A5-963F-9566231A11F5}" presName="circleB" presStyleLbl="node1" presStyleIdx="5" presStyleCnt="6"/>
      <dgm:spPr/>
    </dgm:pt>
    <dgm:pt modelId="{760801F6-E377-40E6-A51B-5A313E620B8F}" type="pres">
      <dgm:prSet presAssocID="{66D707B6-7CE8-47A5-963F-9566231A11F5}" presName="spaceB" presStyleCnt="0"/>
      <dgm:spPr/>
    </dgm:pt>
  </dgm:ptLst>
  <dgm:cxnLst>
    <dgm:cxn modelId="{B2D2FA37-124B-4FBF-B50D-E235538FDF17}" type="presOf" srcId="{66D707B6-7CE8-47A5-963F-9566231A11F5}" destId="{49F37E8E-9DDD-4652-AB33-4EBBB17CE6FC}" srcOrd="0" destOrd="0" presId="urn:microsoft.com/office/officeart/2005/8/layout/hProcess11"/>
    <dgm:cxn modelId="{92387874-D058-4D39-9021-6FF006BC9377}" type="presOf" srcId="{718904C8-EEF1-4C85-B302-C56CF8BA71A8}" destId="{0CEFB5C7-1EE9-45F4-B214-27C65E6C6296}" srcOrd="0" destOrd="0" presId="urn:microsoft.com/office/officeart/2005/8/layout/hProcess11"/>
    <dgm:cxn modelId="{447E487D-60D9-4A98-B963-D43DF50BC237}" type="presOf" srcId="{19E8D29D-8538-48D6-9E30-A64246E2823D}" destId="{54810316-459A-483E-971F-8CAD56115DC9}" srcOrd="0" destOrd="0" presId="urn:microsoft.com/office/officeart/2005/8/layout/hProcess11"/>
    <dgm:cxn modelId="{0ADB4E97-F7C1-4DBD-A31F-A1F9022AD243}" srcId="{19E8D29D-8538-48D6-9E30-A64246E2823D}" destId="{C92A9201-29AE-4FF9-A95A-263C01BC8411}" srcOrd="3" destOrd="0" parTransId="{2CA6A311-589D-4914-B1FE-10B0AB2EF55C}" sibTransId="{9223BDB7-88E9-4AFD-83DB-86AA141091D8}"/>
    <dgm:cxn modelId="{B6AF9AA8-375A-4ADD-A03D-7E53BCFF5775}" srcId="{19E8D29D-8538-48D6-9E30-A64246E2823D}" destId="{A8FF2B77-B15A-49B4-BFEC-676B97B70851}" srcOrd="4" destOrd="0" parTransId="{A4B44312-A6BE-472C-940A-B2B603C23A5E}" sibTransId="{726FCA21-A6F5-473F-A99A-70214251E1E0}"/>
    <dgm:cxn modelId="{586C42C0-7BF4-4D04-A7B9-077874820C16}" srcId="{19E8D29D-8538-48D6-9E30-A64246E2823D}" destId="{66D707B6-7CE8-47A5-963F-9566231A11F5}" srcOrd="5" destOrd="0" parTransId="{11B3869E-D5BE-4794-B6A1-61B556EBF99A}" sibTransId="{CA4A37B2-A013-48AB-A84D-0B5E20D91688}"/>
    <dgm:cxn modelId="{919244D5-56BB-4375-85FF-AC3B766B0D77}" srcId="{19E8D29D-8538-48D6-9E30-A64246E2823D}" destId="{41C4F92C-7FA9-4460-871D-D3E1B6395B46}" srcOrd="1" destOrd="0" parTransId="{0551E0FE-C990-40D0-A70F-E05E870071A2}" sibTransId="{D7EC42EB-4305-40AF-AD0F-1F12C870B88A}"/>
    <dgm:cxn modelId="{B39105E3-F039-4459-AA47-BA1641EBDE33}" type="presOf" srcId="{C92A9201-29AE-4FF9-A95A-263C01BC8411}" destId="{38F3CC9D-DF75-435D-8920-9512F668C993}" srcOrd="0" destOrd="0" presId="urn:microsoft.com/office/officeart/2005/8/layout/hProcess11"/>
    <dgm:cxn modelId="{249E8FEC-31D3-486B-B1DB-8769A5AF3D28}" type="presOf" srcId="{A8FF2B77-B15A-49B4-BFEC-676B97B70851}" destId="{7A6F8198-C40F-4AB6-83D6-8ED878DE1326}" srcOrd="0" destOrd="0" presId="urn:microsoft.com/office/officeart/2005/8/layout/hProcess11"/>
    <dgm:cxn modelId="{519EE6F4-628D-4A73-9BF2-B0DD9F44E264}" type="presOf" srcId="{41C4F92C-7FA9-4460-871D-D3E1B6395B46}" destId="{8F89C69D-FF58-461F-94A0-0B73531B8A7D}" srcOrd="0" destOrd="0" presId="urn:microsoft.com/office/officeart/2005/8/layout/hProcess11"/>
    <dgm:cxn modelId="{D70877F9-4AE4-4D1C-B290-410C13F948D6}" srcId="{19E8D29D-8538-48D6-9E30-A64246E2823D}" destId="{AF1A7300-6A35-4858-969F-57A5984BB3CD}" srcOrd="2" destOrd="0" parTransId="{63995266-CD64-41F9-8AD0-E1D702F1865B}" sibTransId="{16CB56EE-5F00-480F-A9C8-626E78A36376}"/>
    <dgm:cxn modelId="{89D0D2FC-61F5-42D2-BADD-4619EFC61BFD}" srcId="{19E8D29D-8538-48D6-9E30-A64246E2823D}" destId="{718904C8-EEF1-4C85-B302-C56CF8BA71A8}" srcOrd="0" destOrd="0" parTransId="{4125A695-6346-40D9-96D6-251DB168D365}" sibTransId="{FB6322F8-5BCE-418E-AF48-F48A0F47D2C3}"/>
    <dgm:cxn modelId="{24E1DBFF-8D9D-4B2C-8E92-6E18641EBA26}" type="presOf" srcId="{AF1A7300-6A35-4858-969F-57A5984BB3CD}" destId="{FBC0FE96-D786-401E-82B1-B18B23867B05}" srcOrd="0" destOrd="0" presId="urn:microsoft.com/office/officeart/2005/8/layout/hProcess11"/>
    <dgm:cxn modelId="{19137DD4-E372-418D-8FE3-CF8EA408CA65}" type="presParOf" srcId="{54810316-459A-483E-971F-8CAD56115DC9}" destId="{929D220D-9F13-41E6-9236-786EDA2332D9}" srcOrd="0" destOrd="0" presId="urn:microsoft.com/office/officeart/2005/8/layout/hProcess11"/>
    <dgm:cxn modelId="{DF1D87FD-54CA-4333-9037-0458B64943B0}" type="presParOf" srcId="{54810316-459A-483E-971F-8CAD56115DC9}" destId="{115DE0B9-2810-4E3C-9609-8C012E6D19D6}" srcOrd="1" destOrd="0" presId="urn:microsoft.com/office/officeart/2005/8/layout/hProcess11"/>
    <dgm:cxn modelId="{46143235-282F-46C9-865B-2DBA3381A486}" type="presParOf" srcId="{115DE0B9-2810-4E3C-9609-8C012E6D19D6}" destId="{F7D610CE-16EB-41A8-8008-84D91105E0BD}" srcOrd="0" destOrd="0" presId="urn:microsoft.com/office/officeart/2005/8/layout/hProcess11"/>
    <dgm:cxn modelId="{27EE6FEA-4C90-4FC4-B327-A95A4AD61475}" type="presParOf" srcId="{F7D610CE-16EB-41A8-8008-84D91105E0BD}" destId="{0CEFB5C7-1EE9-45F4-B214-27C65E6C6296}" srcOrd="0" destOrd="0" presId="urn:microsoft.com/office/officeart/2005/8/layout/hProcess11"/>
    <dgm:cxn modelId="{0B4044EE-E728-4559-9FC9-594F340DF7C1}" type="presParOf" srcId="{F7D610CE-16EB-41A8-8008-84D91105E0BD}" destId="{65DB9D23-EAD4-4BB2-BBB2-DD084CFC917D}" srcOrd="1" destOrd="0" presId="urn:microsoft.com/office/officeart/2005/8/layout/hProcess11"/>
    <dgm:cxn modelId="{86DDFC91-76FE-4BC3-8B86-B3BBC8272EAA}" type="presParOf" srcId="{F7D610CE-16EB-41A8-8008-84D91105E0BD}" destId="{361ECBCC-0857-4553-A1BF-5D26B21BD4B1}" srcOrd="2" destOrd="0" presId="urn:microsoft.com/office/officeart/2005/8/layout/hProcess11"/>
    <dgm:cxn modelId="{EE81D774-8FF4-4C67-9104-66AA67012351}" type="presParOf" srcId="{115DE0B9-2810-4E3C-9609-8C012E6D19D6}" destId="{939C942B-E77F-434B-B5F5-93CB3142AFB5}" srcOrd="1" destOrd="0" presId="urn:microsoft.com/office/officeart/2005/8/layout/hProcess11"/>
    <dgm:cxn modelId="{A668798A-AE6C-434B-9482-9E3602FADAC5}" type="presParOf" srcId="{115DE0B9-2810-4E3C-9609-8C012E6D19D6}" destId="{C0205DE6-B412-40E1-BE98-5F3C1BB092AD}" srcOrd="2" destOrd="0" presId="urn:microsoft.com/office/officeart/2005/8/layout/hProcess11"/>
    <dgm:cxn modelId="{180AFE78-6F15-413E-B524-388EC58B2D82}" type="presParOf" srcId="{C0205DE6-B412-40E1-BE98-5F3C1BB092AD}" destId="{8F89C69D-FF58-461F-94A0-0B73531B8A7D}" srcOrd="0" destOrd="0" presId="urn:microsoft.com/office/officeart/2005/8/layout/hProcess11"/>
    <dgm:cxn modelId="{B336DF21-FBDE-4DC4-B4A1-C782066C640B}" type="presParOf" srcId="{C0205DE6-B412-40E1-BE98-5F3C1BB092AD}" destId="{D88491A4-98B6-441C-8736-A0D9637826E3}" srcOrd="1" destOrd="0" presId="urn:microsoft.com/office/officeart/2005/8/layout/hProcess11"/>
    <dgm:cxn modelId="{ACE57EDD-CF73-4F26-AE9C-9F02C93046B0}" type="presParOf" srcId="{C0205DE6-B412-40E1-BE98-5F3C1BB092AD}" destId="{324944F5-8746-4297-9A67-DB6C6EC08048}" srcOrd="2" destOrd="0" presId="urn:microsoft.com/office/officeart/2005/8/layout/hProcess11"/>
    <dgm:cxn modelId="{36757567-A029-4C3A-AEEC-F22FACC65469}" type="presParOf" srcId="{115DE0B9-2810-4E3C-9609-8C012E6D19D6}" destId="{7CD85FFA-E584-4FAD-81DA-A00734D7E83B}" srcOrd="3" destOrd="0" presId="urn:microsoft.com/office/officeart/2005/8/layout/hProcess11"/>
    <dgm:cxn modelId="{FAD3C944-33C0-4430-929C-78E50CC41628}" type="presParOf" srcId="{115DE0B9-2810-4E3C-9609-8C012E6D19D6}" destId="{9D84762A-08AB-4055-855E-FB0B623FA1A5}" srcOrd="4" destOrd="0" presId="urn:microsoft.com/office/officeart/2005/8/layout/hProcess11"/>
    <dgm:cxn modelId="{1732BAC2-76C5-4AC6-B48A-B2ECB3CBA427}" type="presParOf" srcId="{9D84762A-08AB-4055-855E-FB0B623FA1A5}" destId="{FBC0FE96-D786-401E-82B1-B18B23867B05}" srcOrd="0" destOrd="0" presId="urn:microsoft.com/office/officeart/2005/8/layout/hProcess11"/>
    <dgm:cxn modelId="{BA76F1B3-9E1B-4455-9F0D-3CDA357F061D}" type="presParOf" srcId="{9D84762A-08AB-4055-855E-FB0B623FA1A5}" destId="{B23A5199-5D6C-41D6-9726-FD6766C35A3C}" srcOrd="1" destOrd="0" presId="urn:microsoft.com/office/officeart/2005/8/layout/hProcess11"/>
    <dgm:cxn modelId="{E4531F95-1DB4-40E9-8742-6ECB11468057}" type="presParOf" srcId="{9D84762A-08AB-4055-855E-FB0B623FA1A5}" destId="{0F7E503D-E5F2-45A7-BCA4-47C98315530D}" srcOrd="2" destOrd="0" presId="urn:microsoft.com/office/officeart/2005/8/layout/hProcess11"/>
    <dgm:cxn modelId="{A5287475-A192-4182-819A-1D1F0DE7F626}" type="presParOf" srcId="{115DE0B9-2810-4E3C-9609-8C012E6D19D6}" destId="{8150BF33-9112-4A6F-A369-07578900B1BD}" srcOrd="5" destOrd="0" presId="urn:microsoft.com/office/officeart/2005/8/layout/hProcess11"/>
    <dgm:cxn modelId="{126E4B9A-A416-4D93-82C7-C89FE48EE893}" type="presParOf" srcId="{115DE0B9-2810-4E3C-9609-8C012E6D19D6}" destId="{D9944817-86D7-4E07-850B-DADD11349BED}" srcOrd="6" destOrd="0" presId="urn:microsoft.com/office/officeart/2005/8/layout/hProcess11"/>
    <dgm:cxn modelId="{13A90EEE-C1D6-45F3-AE1F-55214D41BCE7}" type="presParOf" srcId="{D9944817-86D7-4E07-850B-DADD11349BED}" destId="{38F3CC9D-DF75-435D-8920-9512F668C993}" srcOrd="0" destOrd="0" presId="urn:microsoft.com/office/officeart/2005/8/layout/hProcess11"/>
    <dgm:cxn modelId="{44DE6809-BFE3-48A2-BBDA-9521A87CB473}" type="presParOf" srcId="{D9944817-86D7-4E07-850B-DADD11349BED}" destId="{776AC35B-0959-4482-8BCC-D634E141A9C2}" srcOrd="1" destOrd="0" presId="urn:microsoft.com/office/officeart/2005/8/layout/hProcess11"/>
    <dgm:cxn modelId="{C7785C36-2846-41BE-B27D-0812D2A5334B}" type="presParOf" srcId="{D9944817-86D7-4E07-850B-DADD11349BED}" destId="{188DD331-FBA1-4D60-AB44-E84F55CB7FD9}" srcOrd="2" destOrd="0" presId="urn:microsoft.com/office/officeart/2005/8/layout/hProcess11"/>
    <dgm:cxn modelId="{6E45E021-B125-4CF2-822D-1FD975B861FE}" type="presParOf" srcId="{115DE0B9-2810-4E3C-9609-8C012E6D19D6}" destId="{382C68F2-8E1B-41C9-AA31-B532C0A0A629}" srcOrd="7" destOrd="0" presId="urn:microsoft.com/office/officeart/2005/8/layout/hProcess11"/>
    <dgm:cxn modelId="{E1164F05-C828-4515-9F48-BF3E6FD2675D}" type="presParOf" srcId="{115DE0B9-2810-4E3C-9609-8C012E6D19D6}" destId="{7D9CFE1E-C97C-4356-BCD5-B26DCD4A6657}" srcOrd="8" destOrd="0" presId="urn:microsoft.com/office/officeart/2005/8/layout/hProcess11"/>
    <dgm:cxn modelId="{B53BC172-3974-4CF0-9F5A-02AD6E96DCA0}" type="presParOf" srcId="{7D9CFE1E-C97C-4356-BCD5-B26DCD4A6657}" destId="{7A6F8198-C40F-4AB6-83D6-8ED878DE1326}" srcOrd="0" destOrd="0" presId="urn:microsoft.com/office/officeart/2005/8/layout/hProcess11"/>
    <dgm:cxn modelId="{73EC673E-E821-40C3-8B45-32E9233C2A95}" type="presParOf" srcId="{7D9CFE1E-C97C-4356-BCD5-B26DCD4A6657}" destId="{61A2EFD2-BED7-4603-8006-5EE8FBD4EAA4}" srcOrd="1" destOrd="0" presId="urn:microsoft.com/office/officeart/2005/8/layout/hProcess11"/>
    <dgm:cxn modelId="{86640734-BF8B-4467-80FB-741F7DDC56A8}" type="presParOf" srcId="{7D9CFE1E-C97C-4356-BCD5-B26DCD4A6657}" destId="{1E129372-6B47-438E-9FE4-55A328B14562}" srcOrd="2" destOrd="0" presId="urn:microsoft.com/office/officeart/2005/8/layout/hProcess11"/>
    <dgm:cxn modelId="{E930866D-A274-4447-A2C2-7B7BDC248C21}" type="presParOf" srcId="{115DE0B9-2810-4E3C-9609-8C012E6D19D6}" destId="{FFD71DA7-BD94-4DA5-AF64-401BC1D0C19E}" srcOrd="9" destOrd="0" presId="urn:microsoft.com/office/officeart/2005/8/layout/hProcess11"/>
    <dgm:cxn modelId="{71C115B9-1D13-44C9-B1D6-691F73E65B71}" type="presParOf" srcId="{115DE0B9-2810-4E3C-9609-8C012E6D19D6}" destId="{CD2AF4BD-CE75-4A90-BF71-425227575A93}" srcOrd="10" destOrd="0" presId="urn:microsoft.com/office/officeart/2005/8/layout/hProcess11"/>
    <dgm:cxn modelId="{1D649F46-4BBF-46FB-A3D8-81F19C2C6DB7}" type="presParOf" srcId="{CD2AF4BD-CE75-4A90-BF71-425227575A93}" destId="{49F37E8E-9DDD-4652-AB33-4EBBB17CE6FC}" srcOrd="0" destOrd="0" presId="urn:microsoft.com/office/officeart/2005/8/layout/hProcess11"/>
    <dgm:cxn modelId="{CDDB22DA-5D37-48A7-9A65-CAE19452E254}" type="presParOf" srcId="{CD2AF4BD-CE75-4A90-BF71-425227575A93}" destId="{55CDB0B3-A1D1-47C6-A7D4-4D42A55171D3}" srcOrd="1" destOrd="0" presId="urn:microsoft.com/office/officeart/2005/8/layout/hProcess11"/>
    <dgm:cxn modelId="{6F956DFF-1410-463F-B9F6-0958E4BF11F4}" type="presParOf" srcId="{CD2AF4BD-CE75-4A90-BF71-425227575A93}" destId="{760801F6-E377-40E6-A51B-5A313E620B8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D220D-9F13-41E6-9236-786EDA2332D9}">
      <dsp:nvSpPr>
        <dsp:cNvPr id="0" name=""/>
        <dsp:cNvSpPr/>
      </dsp:nvSpPr>
      <dsp:spPr>
        <a:xfrm>
          <a:off x="0" y="372932"/>
          <a:ext cx="10515600" cy="134987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A5761-980B-4C64-8261-A8C3A2E0AD7C}">
      <dsp:nvSpPr>
        <dsp:cNvPr id="0" name=""/>
        <dsp:cNvSpPr/>
      </dsp:nvSpPr>
      <dsp:spPr>
        <a:xfrm>
          <a:off x="4736" y="48992"/>
          <a:ext cx="2278208" cy="642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400" kern="1200" dirty="0"/>
            <a:t>Verplichte elektronische mededeling</a:t>
          </a:r>
        </a:p>
      </dsp:txBody>
      <dsp:txXfrm>
        <a:off x="4736" y="48992"/>
        <a:ext cx="2278208" cy="642326"/>
      </dsp:txXfrm>
    </dsp:sp>
    <dsp:sp modelId="{4D14FE60-217A-46F4-91C0-91EAE3B8F055}">
      <dsp:nvSpPr>
        <dsp:cNvPr id="0" name=""/>
        <dsp:cNvSpPr/>
      </dsp:nvSpPr>
      <dsp:spPr>
        <a:xfrm>
          <a:off x="831413" y="769762"/>
          <a:ext cx="624854" cy="555770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6B6E3-701A-410F-93C1-009B2399BE83}">
      <dsp:nvSpPr>
        <dsp:cNvPr id="0" name=""/>
        <dsp:cNvSpPr/>
      </dsp:nvSpPr>
      <dsp:spPr>
        <a:xfrm>
          <a:off x="2396855" y="1414439"/>
          <a:ext cx="2278208" cy="62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400" kern="1200" dirty="0"/>
            <a:t>Elektronische ASR verplicht</a:t>
          </a:r>
        </a:p>
      </dsp:txBody>
      <dsp:txXfrm>
        <a:off x="2396855" y="1414439"/>
        <a:ext cx="2278208" cy="628963"/>
      </dsp:txXfrm>
    </dsp:sp>
    <dsp:sp modelId="{30AA4FA2-CE37-4108-BD81-195635C97AE9}">
      <dsp:nvSpPr>
        <dsp:cNvPr id="0" name=""/>
        <dsp:cNvSpPr/>
      </dsp:nvSpPr>
      <dsp:spPr>
        <a:xfrm>
          <a:off x="3213827" y="752947"/>
          <a:ext cx="644264" cy="572576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80909-FC6F-420C-9B33-5BBA4E902213}">
      <dsp:nvSpPr>
        <dsp:cNvPr id="0" name=""/>
        <dsp:cNvSpPr/>
      </dsp:nvSpPr>
      <dsp:spPr>
        <a:xfrm>
          <a:off x="4788975" y="61182"/>
          <a:ext cx="2278208" cy="59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400" kern="1200" dirty="0"/>
            <a:t>Modernisering van de elektronische mededelingen</a:t>
          </a:r>
        </a:p>
      </dsp:txBody>
      <dsp:txXfrm>
        <a:off x="4788975" y="61182"/>
        <a:ext cx="2278208" cy="593562"/>
      </dsp:txXfrm>
    </dsp:sp>
    <dsp:sp modelId="{7AAB53F7-3950-462E-8A50-29BC45BEBC6B}">
      <dsp:nvSpPr>
        <dsp:cNvPr id="0" name=""/>
        <dsp:cNvSpPr/>
      </dsp:nvSpPr>
      <dsp:spPr>
        <a:xfrm>
          <a:off x="5596243" y="745380"/>
          <a:ext cx="663671" cy="580152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62D30-9237-4CB8-979A-AFC1E7ED99AE}">
      <dsp:nvSpPr>
        <dsp:cNvPr id="0" name=""/>
        <dsp:cNvSpPr/>
      </dsp:nvSpPr>
      <dsp:spPr>
        <a:xfrm>
          <a:off x="7181094" y="1432722"/>
          <a:ext cx="2278208" cy="604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400" kern="1200" dirty="0"/>
            <a:t>Elektronische controlekaart verplicht </a:t>
          </a:r>
        </a:p>
      </dsp:txBody>
      <dsp:txXfrm>
        <a:off x="7181094" y="1432722"/>
        <a:ext cx="2278208" cy="604586"/>
      </dsp:txXfrm>
    </dsp:sp>
    <dsp:sp modelId="{4EB25FF0-1F1C-4E3F-94B3-29D2540FD287}">
      <dsp:nvSpPr>
        <dsp:cNvPr id="0" name=""/>
        <dsp:cNvSpPr/>
      </dsp:nvSpPr>
      <dsp:spPr>
        <a:xfrm>
          <a:off x="7991180" y="752506"/>
          <a:ext cx="658035" cy="58564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D220D-9F13-41E6-9236-786EDA2332D9}">
      <dsp:nvSpPr>
        <dsp:cNvPr id="0" name=""/>
        <dsp:cNvSpPr/>
      </dsp:nvSpPr>
      <dsp:spPr>
        <a:xfrm>
          <a:off x="0" y="1404000"/>
          <a:ext cx="10515600" cy="187200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FB5C7-1EE9-45F4-B214-27C65E6C6296}">
      <dsp:nvSpPr>
        <dsp:cNvPr id="0" name=""/>
        <dsp:cNvSpPr/>
      </dsp:nvSpPr>
      <dsp:spPr>
        <a:xfrm>
          <a:off x="2599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500" kern="1200" dirty="0"/>
            <a:t>Technische stoornis</a:t>
          </a:r>
        </a:p>
      </dsp:txBody>
      <dsp:txXfrm>
        <a:off x="2599" y="0"/>
        <a:ext cx="1513414" cy="1872000"/>
      </dsp:txXfrm>
    </dsp:sp>
    <dsp:sp modelId="{65DB9D23-EAD4-4BB2-BBB2-DD084CFC917D}">
      <dsp:nvSpPr>
        <dsp:cNvPr id="0" name=""/>
        <dsp:cNvSpPr/>
      </dsp:nvSpPr>
      <dsp:spPr>
        <a:xfrm>
          <a:off x="356737" y="1983386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9C69D-FF58-461F-94A0-0B73531B8A7D}">
      <dsp:nvSpPr>
        <dsp:cNvPr id="0" name=""/>
        <dsp:cNvSpPr/>
      </dsp:nvSpPr>
      <dsp:spPr>
        <a:xfrm>
          <a:off x="1591684" y="280800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500" kern="1200" dirty="0"/>
            <a:t>Overmacht</a:t>
          </a:r>
        </a:p>
      </dsp:txBody>
      <dsp:txXfrm>
        <a:off x="1591684" y="2808000"/>
        <a:ext cx="1513414" cy="1872000"/>
      </dsp:txXfrm>
    </dsp:sp>
    <dsp:sp modelId="{D88491A4-98B6-441C-8736-A0D9637826E3}">
      <dsp:nvSpPr>
        <dsp:cNvPr id="0" name=""/>
        <dsp:cNvSpPr/>
      </dsp:nvSpPr>
      <dsp:spPr>
        <a:xfrm>
          <a:off x="1945823" y="1983386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0FE96-D786-401E-82B1-B18B23867B05}">
      <dsp:nvSpPr>
        <dsp:cNvPr id="0" name=""/>
        <dsp:cNvSpPr/>
      </dsp:nvSpPr>
      <dsp:spPr>
        <a:xfrm>
          <a:off x="3180770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500" kern="1200" dirty="0"/>
            <a:t>Slecht weer</a:t>
          </a:r>
        </a:p>
      </dsp:txBody>
      <dsp:txXfrm>
        <a:off x="3180770" y="0"/>
        <a:ext cx="1513414" cy="1872000"/>
      </dsp:txXfrm>
    </dsp:sp>
    <dsp:sp modelId="{B23A5199-5D6C-41D6-9726-FD6766C35A3C}">
      <dsp:nvSpPr>
        <dsp:cNvPr id="0" name=""/>
        <dsp:cNvSpPr/>
      </dsp:nvSpPr>
      <dsp:spPr>
        <a:xfrm>
          <a:off x="3533649" y="2017690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3CC9D-DF75-435D-8920-9512F668C993}">
      <dsp:nvSpPr>
        <dsp:cNvPr id="0" name=""/>
        <dsp:cNvSpPr/>
      </dsp:nvSpPr>
      <dsp:spPr>
        <a:xfrm>
          <a:off x="4769855" y="3070856"/>
          <a:ext cx="1513414" cy="1521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500" kern="1200" dirty="0"/>
            <a:t>Economische oorzaken + 1ste effectieve dag</a:t>
          </a:r>
        </a:p>
      </dsp:txBody>
      <dsp:txXfrm>
        <a:off x="4769855" y="3070856"/>
        <a:ext cx="1513414" cy="1521524"/>
      </dsp:txXfrm>
    </dsp:sp>
    <dsp:sp modelId="{776AC35B-0959-4482-8BCC-D634E141A9C2}">
      <dsp:nvSpPr>
        <dsp:cNvPr id="0" name=""/>
        <dsp:cNvSpPr/>
      </dsp:nvSpPr>
      <dsp:spPr>
        <a:xfrm>
          <a:off x="4805852" y="1743831"/>
          <a:ext cx="1441421" cy="1367575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F8198-C40F-4AB6-83D6-8ED878DE1326}">
      <dsp:nvSpPr>
        <dsp:cNvPr id="0" name=""/>
        <dsp:cNvSpPr/>
      </dsp:nvSpPr>
      <dsp:spPr>
        <a:xfrm>
          <a:off x="6358940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500" kern="1200" dirty="0"/>
            <a:t>Gestructureerde elektronische berichten ('batches')</a:t>
          </a:r>
        </a:p>
      </dsp:txBody>
      <dsp:txXfrm>
        <a:off x="6358940" y="0"/>
        <a:ext cx="1513414" cy="1872000"/>
      </dsp:txXfrm>
    </dsp:sp>
    <dsp:sp modelId="{61A2EFD2-BED7-4603-8006-5EE8FBD4EAA4}">
      <dsp:nvSpPr>
        <dsp:cNvPr id="0" name=""/>
        <dsp:cNvSpPr/>
      </dsp:nvSpPr>
      <dsp:spPr>
        <a:xfrm>
          <a:off x="6881647" y="2106000"/>
          <a:ext cx="468000" cy="46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37E8E-9DDD-4652-AB33-4EBBB17CE6FC}">
      <dsp:nvSpPr>
        <dsp:cNvPr id="0" name=""/>
        <dsp:cNvSpPr/>
      </dsp:nvSpPr>
      <dsp:spPr>
        <a:xfrm>
          <a:off x="7948026" y="280800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500" kern="1200"/>
            <a:t>Sociale acties</a:t>
          </a:r>
          <a:endParaRPr lang="nl" sz="1500" kern="1200" dirty="0"/>
        </a:p>
      </dsp:txBody>
      <dsp:txXfrm>
        <a:off x="7948026" y="2808000"/>
        <a:ext cx="1513414" cy="1872000"/>
      </dsp:txXfrm>
    </dsp:sp>
    <dsp:sp modelId="{55CDB0B3-A1D1-47C6-A7D4-4D42A55171D3}">
      <dsp:nvSpPr>
        <dsp:cNvPr id="0" name=""/>
        <dsp:cNvSpPr/>
      </dsp:nvSpPr>
      <dsp:spPr>
        <a:xfrm>
          <a:off x="8470733" y="2106000"/>
          <a:ext cx="468000" cy="46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47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8819-6DD9-495E-B1B2-3D8D54804F4C}" type="datetimeFigureOut">
              <a:rPr lang="fr-BE" smtClean="0"/>
              <a:t>12-09-24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AAB2-12BD-4A38-9163-2ED419A4CFF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68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AAB2-12BD-4A38-9163-2ED419A4CFF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550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AAB2-12BD-4A38-9163-2ED419A4CFF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663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scherm / Titel presenta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BD240-608F-421B-BC7C-5AE5A05CF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1C0B17-ED37-4B8D-A98C-4A7C7F625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262"/>
            <a:ext cx="9144000" cy="676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60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ofdstuk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8245C2FD-9E79-4D3F-B9F6-236C1BBA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5AEA942D-EFD9-4F0E-986D-6953A98BD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252400" cy="6858000"/>
          </a:xfrm>
          <a:custGeom>
            <a:avLst/>
            <a:gdLst>
              <a:gd name="connsiteX0" fmla="*/ 0 w 5156200"/>
              <a:gd name="connsiteY0" fmla="*/ 0 h 6861430"/>
              <a:gd name="connsiteX1" fmla="*/ 2578100 w 5156200"/>
              <a:gd name="connsiteY1" fmla="*/ 0 h 6861430"/>
              <a:gd name="connsiteX2" fmla="*/ 5156200 w 5156200"/>
              <a:gd name="connsiteY2" fmla="*/ 3430715 h 6861430"/>
              <a:gd name="connsiteX3" fmla="*/ 2578100 w 5156200"/>
              <a:gd name="connsiteY3" fmla="*/ 6861430 h 6861430"/>
              <a:gd name="connsiteX4" fmla="*/ 0 w 5156200"/>
              <a:gd name="connsiteY4" fmla="*/ 6861430 h 6861430"/>
              <a:gd name="connsiteX5" fmla="*/ 0 w 5156200"/>
              <a:gd name="connsiteY5" fmla="*/ 0 h 6861430"/>
              <a:gd name="connsiteX0" fmla="*/ 0 w 5421392"/>
              <a:gd name="connsiteY0" fmla="*/ 3175 h 6864605"/>
              <a:gd name="connsiteX1" fmla="*/ 4371975 w 5421392"/>
              <a:gd name="connsiteY1" fmla="*/ 0 h 6864605"/>
              <a:gd name="connsiteX2" fmla="*/ 5156200 w 5421392"/>
              <a:gd name="connsiteY2" fmla="*/ 3433890 h 6864605"/>
              <a:gd name="connsiteX3" fmla="*/ 2578100 w 5421392"/>
              <a:gd name="connsiteY3" fmla="*/ 6864605 h 6864605"/>
              <a:gd name="connsiteX4" fmla="*/ 0 w 5421392"/>
              <a:gd name="connsiteY4" fmla="*/ 6864605 h 6864605"/>
              <a:gd name="connsiteX5" fmla="*/ 0 w 5421392"/>
              <a:gd name="connsiteY5" fmla="*/ 3175 h 6864605"/>
              <a:gd name="connsiteX0" fmla="*/ 0 w 5244797"/>
              <a:gd name="connsiteY0" fmla="*/ 3175 h 6864605"/>
              <a:gd name="connsiteX1" fmla="*/ 4371975 w 5244797"/>
              <a:gd name="connsiteY1" fmla="*/ 0 h 6864605"/>
              <a:gd name="connsiteX2" fmla="*/ 5156200 w 5244797"/>
              <a:gd name="connsiteY2" fmla="*/ 3433890 h 6864605"/>
              <a:gd name="connsiteX3" fmla="*/ 2578100 w 5244797"/>
              <a:gd name="connsiteY3" fmla="*/ 6864605 h 6864605"/>
              <a:gd name="connsiteX4" fmla="*/ 0 w 5244797"/>
              <a:gd name="connsiteY4" fmla="*/ 6864605 h 6864605"/>
              <a:gd name="connsiteX5" fmla="*/ 0 w 5244797"/>
              <a:gd name="connsiteY5" fmla="*/ 3175 h 6864605"/>
              <a:gd name="connsiteX0" fmla="*/ 0 w 5243543"/>
              <a:gd name="connsiteY0" fmla="*/ 3175 h 6864605"/>
              <a:gd name="connsiteX1" fmla="*/ 4371975 w 5243543"/>
              <a:gd name="connsiteY1" fmla="*/ 0 h 6864605"/>
              <a:gd name="connsiteX2" fmla="*/ 5156200 w 5243543"/>
              <a:gd name="connsiteY2" fmla="*/ 3433890 h 6864605"/>
              <a:gd name="connsiteX3" fmla="*/ 2578100 w 5243543"/>
              <a:gd name="connsiteY3" fmla="*/ 6864605 h 6864605"/>
              <a:gd name="connsiteX4" fmla="*/ 0 w 5243543"/>
              <a:gd name="connsiteY4" fmla="*/ 6864605 h 6864605"/>
              <a:gd name="connsiteX5" fmla="*/ 0 w 5243543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173821"/>
              <a:gd name="connsiteY0" fmla="*/ 3175 h 6864605"/>
              <a:gd name="connsiteX1" fmla="*/ 4371975 w 5173821"/>
              <a:gd name="connsiteY1" fmla="*/ 0 h 6864605"/>
              <a:gd name="connsiteX2" fmla="*/ 5172075 w 5173821"/>
              <a:gd name="connsiteY2" fmla="*/ 3437065 h 6864605"/>
              <a:gd name="connsiteX3" fmla="*/ 2578100 w 5173821"/>
              <a:gd name="connsiteY3" fmla="*/ 6864605 h 6864605"/>
              <a:gd name="connsiteX4" fmla="*/ 0 w 5173821"/>
              <a:gd name="connsiteY4" fmla="*/ 6864605 h 6864605"/>
              <a:gd name="connsiteX5" fmla="*/ 0 w 5173821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251313"/>
              <a:gd name="connsiteY0" fmla="*/ 3175 h 6864605"/>
              <a:gd name="connsiteX1" fmla="*/ 4371975 w 5251313"/>
              <a:gd name="connsiteY1" fmla="*/ 0 h 6864605"/>
              <a:gd name="connsiteX2" fmla="*/ 5172075 w 5251313"/>
              <a:gd name="connsiteY2" fmla="*/ 3437065 h 6864605"/>
              <a:gd name="connsiteX3" fmla="*/ 2578100 w 5251313"/>
              <a:gd name="connsiteY3" fmla="*/ 6864605 h 6864605"/>
              <a:gd name="connsiteX4" fmla="*/ 0 w 5251313"/>
              <a:gd name="connsiteY4" fmla="*/ 6864605 h 6864605"/>
              <a:gd name="connsiteX5" fmla="*/ 0 w 5251313"/>
              <a:gd name="connsiteY5" fmla="*/ 3175 h 6864605"/>
              <a:gd name="connsiteX0" fmla="*/ 0 w 5249764"/>
              <a:gd name="connsiteY0" fmla="*/ 3175 h 6864605"/>
              <a:gd name="connsiteX1" fmla="*/ 4371975 w 5249764"/>
              <a:gd name="connsiteY1" fmla="*/ 0 h 6864605"/>
              <a:gd name="connsiteX2" fmla="*/ 5172075 w 5249764"/>
              <a:gd name="connsiteY2" fmla="*/ 3437065 h 6864605"/>
              <a:gd name="connsiteX3" fmla="*/ 2578100 w 5249764"/>
              <a:gd name="connsiteY3" fmla="*/ 6864605 h 6864605"/>
              <a:gd name="connsiteX4" fmla="*/ 0 w 5249764"/>
              <a:gd name="connsiteY4" fmla="*/ 6864605 h 6864605"/>
              <a:gd name="connsiteX5" fmla="*/ 0 w 5249764"/>
              <a:gd name="connsiteY5" fmla="*/ 3175 h 6864605"/>
              <a:gd name="connsiteX0" fmla="*/ 0 w 5180799"/>
              <a:gd name="connsiteY0" fmla="*/ 3175 h 6864605"/>
              <a:gd name="connsiteX1" fmla="*/ 4371975 w 5180799"/>
              <a:gd name="connsiteY1" fmla="*/ 0 h 6864605"/>
              <a:gd name="connsiteX2" fmla="*/ 5172075 w 5180799"/>
              <a:gd name="connsiteY2" fmla="*/ 3437065 h 6864605"/>
              <a:gd name="connsiteX3" fmla="*/ 2578100 w 5180799"/>
              <a:gd name="connsiteY3" fmla="*/ 6864605 h 6864605"/>
              <a:gd name="connsiteX4" fmla="*/ 0 w 5180799"/>
              <a:gd name="connsiteY4" fmla="*/ 6864605 h 6864605"/>
              <a:gd name="connsiteX5" fmla="*/ 0 w 5180799"/>
              <a:gd name="connsiteY5" fmla="*/ 3175 h 6864605"/>
              <a:gd name="connsiteX0" fmla="*/ 0 w 5182765"/>
              <a:gd name="connsiteY0" fmla="*/ 3175 h 6864605"/>
              <a:gd name="connsiteX1" fmla="*/ 4371975 w 5182765"/>
              <a:gd name="connsiteY1" fmla="*/ 0 h 6864605"/>
              <a:gd name="connsiteX2" fmla="*/ 5172075 w 5182765"/>
              <a:gd name="connsiteY2" fmla="*/ 3437065 h 6864605"/>
              <a:gd name="connsiteX3" fmla="*/ 2578100 w 5182765"/>
              <a:gd name="connsiteY3" fmla="*/ 6864605 h 6864605"/>
              <a:gd name="connsiteX4" fmla="*/ 0 w 5182765"/>
              <a:gd name="connsiteY4" fmla="*/ 6864605 h 6864605"/>
              <a:gd name="connsiteX5" fmla="*/ 0 w 5182765"/>
              <a:gd name="connsiteY5" fmla="*/ 3175 h 6864605"/>
              <a:gd name="connsiteX0" fmla="*/ 0 w 5172822"/>
              <a:gd name="connsiteY0" fmla="*/ 3175 h 6864605"/>
              <a:gd name="connsiteX1" fmla="*/ 4371975 w 5172822"/>
              <a:gd name="connsiteY1" fmla="*/ 0 h 6864605"/>
              <a:gd name="connsiteX2" fmla="*/ 5172075 w 5172822"/>
              <a:gd name="connsiteY2" fmla="*/ 3437065 h 6864605"/>
              <a:gd name="connsiteX3" fmla="*/ 2578100 w 5172822"/>
              <a:gd name="connsiteY3" fmla="*/ 6864605 h 6864605"/>
              <a:gd name="connsiteX4" fmla="*/ 0 w 5172822"/>
              <a:gd name="connsiteY4" fmla="*/ 6864605 h 6864605"/>
              <a:gd name="connsiteX5" fmla="*/ 0 w 5172822"/>
              <a:gd name="connsiteY5" fmla="*/ 3175 h 6864605"/>
              <a:gd name="connsiteX0" fmla="*/ 0 w 5318040"/>
              <a:gd name="connsiteY0" fmla="*/ 3175 h 6864605"/>
              <a:gd name="connsiteX1" fmla="*/ 4371975 w 5318040"/>
              <a:gd name="connsiteY1" fmla="*/ 0 h 6864605"/>
              <a:gd name="connsiteX2" fmla="*/ 5172075 w 5318040"/>
              <a:gd name="connsiteY2" fmla="*/ 3437065 h 6864605"/>
              <a:gd name="connsiteX3" fmla="*/ 4391025 w 5318040"/>
              <a:gd name="connsiteY3" fmla="*/ 6864605 h 6864605"/>
              <a:gd name="connsiteX4" fmla="*/ 0 w 5318040"/>
              <a:gd name="connsiteY4" fmla="*/ 6864605 h 6864605"/>
              <a:gd name="connsiteX5" fmla="*/ 0 w 5318040"/>
              <a:gd name="connsiteY5" fmla="*/ 3175 h 6864605"/>
              <a:gd name="connsiteX0" fmla="*/ 0 w 5172098"/>
              <a:gd name="connsiteY0" fmla="*/ 3175 h 6864605"/>
              <a:gd name="connsiteX1" fmla="*/ 4371975 w 5172098"/>
              <a:gd name="connsiteY1" fmla="*/ 0 h 6864605"/>
              <a:gd name="connsiteX2" fmla="*/ 5172075 w 5172098"/>
              <a:gd name="connsiteY2" fmla="*/ 3437065 h 6864605"/>
              <a:gd name="connsiteX3" fmla="*/ 4391025 w 5172098"/>
              <a:gd name="connsiteY3" fmla="*/ 6864605 h 6864605"/>
              <a:gd name="connsiteX4" fmla="*/ 0 w 5172098"/>
              <a:gd name="connsiteY4" fmla="*/ 6864605 h 6864605"/>
              <a:gd name="connsiteX5" fmla="*/ 0 w 5172098"/>
              <a:gd name="connsiteY5" fmla="*/ 3175 h 6864605"/>
              <a:gd name="connsiteX0" fmla="*/ 0 w 5175272"/>
              <a:gd name="connsiteY0" fmla="*/ 3175 h 6864605"/>
              <a:gd name="connsiteX1" fmla="*/ 4371975 w 5175272"/>
              <a:gd name="connsiteY1" fmla="*/ 0 h 6864605"/>
              <a:gd name="connsiteX2" fmla="*/ 5172075 w 5175272"/>
              <a:gd name="connsiteY2" fmla="*/ 3437065 h 6864605"/>
              <a:gd name="connsiteX3" fmla="*/ 4391025 w 5175272"/>
              <a:gd name="connsiteY3" fmla="*/ 6864605 h 6864605"/>
              <a:gd name="connsiteX4" fmla="*/ 0 w 5175272"/>
              <a:gd name="connsiteY4" fmla="*/ 6864605 h 6864605"/>
              <a:gd name="connsiteX5" fmla="*/ 0 w 5175272"/>
              <a:gd name="connsiteY5" fmla="*/ 3175 h 6864605"/>
              <a:gd name="connsiteX0" fmla="*/ 0 w 5172611"/>
              <a:gd name="connsiteY0" fmla="*/ 3175 h 6864605"/>
              <a:gd name="connsiteX1" fmla="*/ 4371975 w 5172611"/>
              <a:gd name="connsiteY1" fmla="*/ 0 h 6864605"/>
              <a:gd name="connsiteX2" fmla="*/ 5172075 w 5172611"/>
              <a:gd name="connsiteY2" fmla="*/ 3437065 h 6864605"/>
              <a:gd name="connsiteX3" fmla="*/ 4391025 w 5172611"/>
              <a:gd name="connsiteY3" fmla="*/ 6864605 h 6864605"/>
              <a:gd name="connsiteX4" fmla="*/ 0 w 5172611"/>
              <a:gd name="connsiteY4" fmla="*/ 6864605 h 6864605"/>
              <a:gd name="connsiteX5" fmla="*/ 0 w 5172611"/>
              <a:gd name="connsiteY5" fmla="*/ 3175 h 68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611" h="6864605">
                <a:moveTo>
                  <a:pt x="0" y="3175"/>
                </a:moveTo>
                <a:lnTo>
                  <a:pt x="4371975" y="0"/>
                </a:lnTo>
                <a:cubicBezTo>
                  <a:pt x="4935395" y="1158875"/>
                  <a:pt x="5156200" y="2292964"/>
                  <a:pt x="5172075" y="3437065"/>
                </a:cubicBezTo>
                <a:cubicBezTo>
                  <a:pt x="5187950" y="4581166"/>
                  <a:pt x="4849670" y="5870830"/>
                  <a:pt x="4391025" y="6864605"/>
                </a:cubicBezTo>
                <a:lnTo>
                  <a:pt x="0" y="6864605"/>
                </a:lnTo>
                <a:lnTo>
                  <a:pt x="0" y="317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  <a:ea typeface="Batang" panose="020B0503020000020004" pitchFamily="18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sz="2400" dirty="0">
                <a:effectLst/>
                <a:latin typeface="Calibri" panose="020F0502020204030204" pitchFamily="34" charset="0"/>
              </a:rPr>
              <a:t>Klik op invoegen&gt;afbeeldingen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om uw afbeelding naar keuze 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toe te voegen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67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2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11CC9A36-C398-4DD2-98DF-E6B666C9D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768E76-1BAB-40EC-85C5-2496CD8B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F845D2-E20E-49F5-A4CC-436DFF3820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628650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6254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A602AC1-0531-4D8F-A44D-E3FBCD14E1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508399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  <a:tab pos="7143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282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3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CFDF7-72E9-4731-968F-36CAF7B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39D67D44-73AB-40AB-8513-B5ABFF14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A2954D3-B38B-45DC-B0D3-AA2BABACC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/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F5D8DB0-A821-45E9-BF14-9326B18BC55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8643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498E848-306A-473C-BDC9-1751173271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39086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3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1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3D8E2-66A6-45C7-AB8C-FAF3AEEB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3BB81-5CA0-47BD-B008-81E51DA6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105156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F03E3A64-0777-4EAC-AF6E-007764471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014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vas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EC4B0176-6F65-406B-B348-9FB627598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pic>
        <p:nvPicPr>
          <p:cNvPr id="5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FC4FF5D8-2C49-478A-801D-00050892803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400" cy="6858000"/>
          </a:xfrm>
          <a:prstGeom prst="rect">
            <a:avLst/>
          </a:prstGeom>
        </p:spPr>
      </p:pic>
      <p:pic>
        <p:nvPicPr>
          <p:cNvPr id="6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201D1DF1-9EAD-4116-956F-E2914D3DC47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8245C2FD-9E79-4D3F-B9F6-236C1BBA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5AEA942D-EFD9-4F0E-986D-6953A98BD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252400" cy="6858000"/>
          </a:xfrm>
          <a:custGeom>
            <a:avLst/>
            <a:gdLst>
              <a:gd name="connsiteX0" fmla="*/ 0 w 5156200"/>
              <a:gd name="connsiteY0" fmla="*/ 0 h 6861430"/>
              <a:gd name="connsiteX1" fmla="*/ 2578100 w 5156200"/>
              <a:gd name="connsiteY1" fmla="*/ 0 h 6861430"/>
              <a:gd name="connsiteX2" fmla="*/ 5156200 w 5156200"/>
              <a:gd name="connsiteY2" fmla="*/ 3430715 h 6861430"/>
              <a:gd name="connsiteX3" fmla="*/ 2578100 w 5156200"/>
              <a:gd name="connsiteY3" fmla="*/ 6861430 h 6861430"/>
              <a:gd name="connsiteX4" fmla="*/ 0 w 5156200"/>
              <a:gd name="connsiteY4" fmla="*/ 6861430 h 6861430"/>
              <a:gd name="connsiteX5" fmla="*/ 0 w 5156200"/>
              <a:gd name="connsiteY5" fmla="*/ 0 h 6861430"/>
              <a:gd name="connsiteX0" fmla="*/ 0 w 5421392"/>
              <a:gd name="connsiteY0" fmla="*/ 3175 h 6864605"/>
              <a:gd name="connsiteX1" fmla="*/ 4371975 w 5421392"/>
              <a:gd name="connsiteY1" fmla="*/ 0 h 6864605"/>
              <a:gd name="connsiteX2" fmla="*/ 5156200 w 5421392"/>
              <a:gd name="connsiteY2" fmla="*/ 3433890 h 6864605"/>
              <a:gd name="connsiteX3" fmla="*/ 2578100 w 5421392"/>
              <a:gd name="connsiteY3" fmla="*/ 6864605 h 6864605"/>
              <a:gd name="connsiteX4" fmla="*/ 0 w 5421392"/>
              <a:gd name="connsiteY4" fmla="*/ 6864605 h 6864605"/>
              <a:gd name="connsiteX5" fmla="*/ 0 w 5421392"/>
              <a:gd name="connsiteY5" fmla="*/ 3175 h 6864605"/>
              <a:gd name="connsiteX0" fmla="*/ 0 w 5244797"/>
              <a:gd name="connsiteY0" fmla="*/ 3175 h 6864605"/>
              <a:gd name="connsiteX1" fmla="*/ 4371975 w 5244797"/>
              <a:gd name="connsiteY1" fmla="*/ 0 h 6864605"/>
              <a:gd name="connsiteX2" fmla="*/ 5156200 w 5244797"/>
              <a:gd name="connsiteY2" fmla="*/ 3433890 h 6864605"/>
              <a:gd name="connsiteX3" fmla="*/ 2578100 w 5244797"/>
              <a:gd name="connsiteY3" fmla="*/ 6864605 h 6864605"/>
              <a:gd name="connsiteX4" fmla="*/ 0 w 5244797"/>
              <a:gd name="connsiteY4" fmla="*/ 6864605 h 6864605"/>
              <a:gd name="connsiteX5" fmla="*/ 0 w 5244797"/>
              <a:gd name="connsiteY5" fmla="*/ 3175 h 6864605"/>
              <a:gd name="connsiteX0" fmla="*/ 0 w 5243543"/>
              <a:gd name="connsiteY0" fmla="*/ 3175 h 6864605"/>
              <a:gd name="connsiteX1" fmla="*/ 4371975 w 5243543"/>
              <a:gd name="connsiteY1" fmla="*/ 0 h 6864605"/>
              <a:gd name="connsiteX2" fmla="*/ 5156200 w 5243543"/>
              <a:gd name="connsiteY2" fmla="*/ 3433890 h 6864605"/>
              <a:gd name="connsiteX3" fmla="*/ 2578100 w 5243543"/>
              <a:gd name="connsiteY3" fmla="*/ 6864605 h 6864605"/>
              <a:gd name="connsiteX4" fmla="*/ 0 w 5243543"/>
              <a:gd name="connsiteY4" fmla="*/ 6864605 h 6864605"/>
              <a:gd name="connsiteX5" fmla="*/ 0 w 5243543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173821"/>
              <a:gd name="connsiteY0" fmla="*/ 3175 h 6864605"/>
              <a:gd name="connsiteX1" fmla="*/ 4371975 w 5173821"/>
              <a:gd name="connsiteY1" fmla="*/ 0 h 6864605"/>
              <a:gd name="connsiteX2" fmla="*/ 5172075 w 5173821"/>
              <a:gd name="connsiteY2" fmla="*/ 3437065 h 6864605"/>
              <a:gd name="connsiteX3" fmla="*/ 2578100 w 5173821"/>
              <a:gd name="connsiteY3" fmla="*/ 6864605 h 6864605"/>
              <a:gd name="connsiteX4" fmla="*/ 0 w 5173821"/>
              <a:gd name="connsiteY4" fmla="*/ 6864605 h 6864605"/>
              <a:gd name="connsiteX5" fmla="*/ 0 w 5173821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251313"/>
              <a:gd name="connsiteY0" fmla="*/ 3175 h 6864605"/>
              <a:gd name="connsiteX1" fmla="*/ 4371975 w 5251313"/>
              <a:gd name="connsiteY1" fmla="*/ 0 h 6864605"/>
              <a:gd name="connsiteX2" fmla="*/ 5172075 w 5251313"/>
              <a:gd name="connsiteY2" fmla="*/ 3437065 h 6864605"/>
              <a:gd name="connsiteX3" fmla="*/ 2578100 w 5251313"/>
              <a:gd name="connsiteY3" fmla="*/ 6864605 h 6864605"/>
              <a:gd name="connsiteX4" fmla="*/ 0 w 5251313"/>
              <a:gd name="connsiteY4" fmla="*/ 6864605 h 6864605"/>
              <a:gd name="connsiteX5" fmla="*/ 0 w 5251313"/>
              <a:gd name="connsiteY5" fmla="*/ 3175 h 6864605"/>
              <a:gd name="connsiteX0" fmla="*/ 0 w 5249764"/>
              <a:gd name="connsiteY0" fmla="*/ 3175 h 6864605"/>
              <a:gd name="connsiteX1" fmla="*/ 4371975 w 5249764"/>
              <a:gd name="connsiteY1" fmla="*/ 0 h 6864605"/>
              <a:gd name="connsiteX2" fmla="*/ 5172075 w 5249764"/>
              <a:gd name="connsiteY2" fmla="*/ 3437065 h 6864605"/>
              <a:gd name="connsiteX3" fmla="*/ 2578100 w 5249764"/>
              <a:gd name="connsiteY3" fmla="*/ 6864605 h 6864605"/>
              <a:gd name="connsiteX4" fmla="*/ 0 w 5249764"/>
              <a:gd name="connsiteY4" fmla="*/ 6864605 h 6864605"/>
              <a:gd name="connsiteX5" fmla="*/ 0 w 5249764"/>
              <a:gd name="connsiteY5" fmla="*/ 3175 h 6864605"/>
              <a:gd name="connsiteX0" fmla="*/ 0 w 5180799"/>
              <a:gd name="connsiteY0" fmla="*/ 3175 h 6864605"/>
              <a:gd name="connsiteX1" fmla="*/ 4371975 w 5180799"/>
              <a:gd name="connsiteY1" fmla="*/ 0 h 6864605"/>
              <a:gd name="connsiteX2" fmla="*/ 5172075 w 5180799"/>
              <a:gd name="connsiteY2" fmla="*/ 3437065 h 6864605"/>
              <a:gd name="connsiteX3" fmla="*/ 2578100 w 5180799"/>
              <a:gd name="connsiteY3" fmla="*/ 6864605 h 6864605"/>
              <a:gd name="connsiteX4" fmla="*/ 0 w 5180799"/>
              <a:gd name="connsiteY4" fmla="*/ 6864605 h 6864605"/>
              <a:gd name="connsiteX5" fmla="*/ 0 w 5180799"/>
              <a:gd name="connsiteY5" fmla="*/ 3175 h 6864605"/>
              <a:gd name="connsiteX0" fmla="*/ 0 w 5182765"/>
              <a:gd name="connsiteY0" fmla="*/ 3175 h 6864605"/>
              <a:gd name="connsiteX1" fmla="*/ 4371975 w 5182765"/>
              <a:gd name="connsiteY1" fmla="*/ 0 h 6864605"/>
              <a:gd name="connsiteX2" fmla="*/ 5172075 w 5182765"/>
              <a:gd name="connsiteY2" fmla="*/ 3437065 h 6864605"/>
              <a:gd name="connsiteX3" fmla="*/ 2578100 w 5182765"/>
              <a:gd name="connsiteY3" fmla="*/ 6864605 h 6864605"/>
              <a:gd name="connsiteX4" fmla="*/ 0 w 5182765"/>
              <a:gd name="connsiteY4" fmla="*/ 6864605 h 6864605"/>
              <a:gd name="connsiteX5" fmla="*/ 0 w 5182765"/>
              <a:gd name="connsiteY5" fmla="*/ 3175 h 6864605"/>
              <a:gd name="connsiteX0" fmla="*/ 0 w 5172822"/>
              <a:gd name="connsiteY0" fmla="*/ 3175 h 6864605"/>
              <a:gd name="connsiteX1" fmla="*/ 4371975 w 5172822"/>
              <a:gd name="connsiteY1" fmla="*/ 0 h 6864605"/>
              <a:gd name="connsiteX2" fmla="*/ 5172075 w 5172822"/>
              <a:gd name="connsiteY2" fmla="*/ 3437065 h 6864605"/>
              <a:gd name="connsiteX3" fmla="*/ 2578100 w 5172822"/>
              <a:gd name="connsiteY3" fmla="*/ 6864605 h 6864605"/>
              <a:gd name="connsiteX4" fmla="*/ 0 w 5172822"/>
              <a:gd name="connsiteY4" fmla="*/ 6864605 h 6864605"/>
              <a:gd name="connsiteX5" fmla="*/ 0 w 5172822"/>
              <a:gd name="connsiteY5" fmla="*/ 3175 h 6864605"/>
              <a:gd name="connsiteX0" fmla="*/ 0 w 5318040"/>
              <a:gd name="connsiteY0" fmla="*/ 3175 h 6864605"/>
              <a:gd name="connsiteX1" fmla="*/ 4371975 w 5318040"/>
              <a:gd name="connsiteY1" fmla="*/ 0 h 6864605"/>
              <a:gd name="connsiteX2" fmla="*/ 5172075 w 5318040"/>
              <a:gd name="connsiteY2" fmla="*/ 3437065 h 6864605"/>
              <a:gd name="connsiteX3" fmla="*/ 4391025 w 5318040"/>
              <a:gd name="connsiteY3" fmla="*/ 6864605 h 6864605"/>
              <a:gd name="connsiteX4" fmla="*/ 0 w 5318040"/>
              <a:gd name="connsiteY4" fmla="*/ 6864605 h 6864605"/>
              <a:gd name="connsiteX5" fmla="*/ 0 w 5318040"/>
              <a:gd name="connsiteY5" fmla="*/ 3175 h 6864605"/>
              <a:gd name="connsiteX0" fmla="*/ 0 w 5172098"/>
              <a:gd name="connsiteY0" fmla="*/ 3175 h 6864605"/>
              <a:gd name="connsiteX1" fmla="*/ 4371975 w 5172098"/>
              <a:gd name="connsiteY1" fmla="*/ 0 h 6864605"/>
              <a:gd name="connsiteX2" fmla="*/ 5172075 w 5172098"/>
              <a:gd name="connsiteY2" fmla="*/ 3437065 h 6864605"/>
              <a:gd name="connsiteX3" fmla="*/ 4391025 w 5172098"/>
              <a:gd name="connsiteY3" fmla="*/ 6864605 h 6864605"/>
              <a:gd name="connsiteX4" fmla="*/ 0 w 5172098"/>
              <a:gd name="connsiteY4" fmla="*/ 6864605 h 6864605"/>
              <a:gd name="connsiteX5" fmla="*/ 0 w 5172098"/>
              <a:gd name="connsiteY5" fmla="*/ 3175 h 6864605"/>
              <a:gd name="connsiteX0" fmla="*/ 0 w 5175272"/>
              <a:gd name="connsiteY0" fmla="*/ 3175 h 6864605"/>
              <a:gd name="connsiteX1" fmla="*/ 4371975 w 5175272"/>
              <a:gd name="connsiteY1" fmla="*/ 0 h 6864605"/>
              <a:gd name="connsiteX2" fmla="*/ 5172075 w 5175272"/>
              <a:gd name="connsiteY2" fmla="*/ 3437065 h 6864605"/>
              <a:gd name="connsiteX3" fmla="*/ 4391025 w 5175272"/>
              <a:gd name="connsiteY3" fmla="*/ 6864605 h 6864605"/>
              <a:gd name="connsiteX4" fmla="*/ 0 w 5175272"/>
              <a:gd name="connsiteY4" fmla="*/ 6864605 h 6864605"/>
              <a:gd name="connsiteX5" fmla="*/ 0 w 5175272"/>
              <a:gd name="connsiteY5" fmla="*/ 3175 h 6864605"/>
              <a:gd name="connsiteX0" fmla="*/ 0 w 5172611"/>
              <a:gd name="connsiteY0" fmla="*/ 3175 h 6864605"/>
              <a:gd name="connsiteX1" fmla="*/ 4371975 w 5172611"/>
              <a:gd name="connsiteY1" fmla="*/ 0 h 6864605"/>
              <a:gd name="connsiteX2" fmla="*/ 5172075 w 5172611"/>
              <a:gd name="connsiteY2" fmla="*/ 3437065 h 6864605"/>
              <a:gd name="connsiteX3" fmla="*/ 4391025 w 5172611"/>
              <a:gd name="connsiteY3" fmla="*/ 6864605 h 6864605"/>
              <a:gd name="connsiteX4" fmla="*/ 0 w 5172611"/>
              <a:gd name="connsiteY4" fmla="*/ 6864605 h 6864605"/>
              <a:gd name="connsiteX5" fmla="*/ 0 w 5172611"/>
              <a:gd name="connsiteY5" fmla="*/ 3175 h 68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611" h="6864605">
                <a:moveTo>
                  <a:pt x="0" y="3175"/>
                </a:moveTo>
                <a:lnTo>
                  <a:pt x="4371975" y="0"/>
                </a:lnTo>
                <a:cubicBezTo>
                  <a:pt x="4935395" y="1158875"/>
                  <a:pt x="5156200" y="2292964"/>
                  <a:pt x="5172075" y="3437065"/>
                </a:cubicBezTo>
                <a:cubicBezTo>
                  <a:pt x="5187950" y="4581166"/>
                  <a:pt x="4849670" y="5870830"/>
                  <a:pt x="4391025" y="6864605"/>
                </a:cubicBezTo>
                <a:lnTo>
                  <a:pt x="0" y="6864605"/>
                </a:lnTo>
                <a:lnTo>
                  <a:pt x="0" y="317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  <a:ea typeface="Batang" panose="020B0503020000020004" pitchFamily="18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sz="2400" dirty="0">
                <a:effectLst/>
                <a:latin typeface="Calibri" panose="020F0502020204030204" pitchFamily="34" charset="0"/>
              </a:rPr>
              <a:t>Klik op invoegen&gt;afbeeldingen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om uw afbeelding naar keuze 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toe te voegen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716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2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11CC9A36-C398-4DD2-98DF-E6B666C9D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768E76-1BAB-40EC-85C5-2496CD8B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F845D2-E20E-49F5-A4CC-436DFF3820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628650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6254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A602AC1-0531-4D8F-A44D-E3FBCD14E1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508399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  <a:tab pos="7143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585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3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CFDF7-72E9-4731-968F-36CAF7B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39D67D44-73AB-40AB-8513-B5ABFF14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A2954D3-B38B-45DC-B0D3-AA2BABACC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/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F5D8DB0-A821-45E9-BF14-9326B18BC55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8643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498E848-306A-473C-BDC9-1751173271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39086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442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ccentpagina (of quote/aandacht/…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98873-015E-4D32-8FA2-F5357DA7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620712"/>
            <a:ext cx="6057900" cy="5616575"/>
          </a:xfrm>
          <a:prstGeom prst="rect">
            <a:avLst/>
          </a:prstGeom>
        </p:spPr>
        <p:txBody>
          <a:bodyPr lIns="0">
            <a:normAutofit/>
          </a:bodyPr>
          <a:lstStyle>
            <a:lvl1pPr algn="ctr">
              <a:defRPr sz="5000" b="1">
                <a:solidFill>
                  <a:srgbClr val="67676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E37A068E-17EF-4B33-B6C8-02576AAE9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99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g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8">
            <a:extLst>
              <a:ext uri="{FF2B5EF4-FFF2-40B4-BE49-F238E27FC236}">
                <a16:creationId xmlns:a16="http://schemas.microsoft.com/office/drawing/2014/main" id="{4CBD1608-1CE8-4D7C-9F54-B0A263E49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305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1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3D8E2-66A6-45C7-AB8C-FAF3AEEB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3BB81-5CA0-47BD-B008-81E51DA6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105156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F03E3A64-0777-4EAC-AF6E-007764471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13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DDFF31F3-3189-4102-80A9-0308E72DD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6072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83CBA4D6-7619-4E0A-9619-6EE718E1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600"/>
            <a:ext cx="105156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noProof="0" dirty="0"/>
              <a:t>Modifiez le style du titre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02C8C1DF-593C-489A-9E15-980B30F33533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38200" y="1490400"/>
            <a:ext cx="10507872" cy="479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30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64" r:id="rId9"/>
    <p:sldLayoutId id="2147483663" r:id="rId10"/>
    <p:sldLayoutId id="2147483669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B142A"/>
          </a:solidFill>
          <a:latin typeface="+mn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6"/>
        </a:buBlip>
        <a:tabLst>
          <a:tab pos="534988" algn="l"/>
        </a:tabLst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80975" algn="l" defTabSz="914400" rtl="0" eaLnBrk="1" latinLnBrk="0" hangingPunct="1">
        <a:lnSpc>
          <a:spcPct val="100000"/>
        </a:lnSpc>
        <a:spcBef>
          <a:spcPts val="500"/>
        </a:spcBef>
        <a:buSzPct val="70000"/>
        <a:buFontTx/>
        <a:buBlip>
          <a:blip r:embed="rId15"/>
        </a:buBlip>
        <a:tabLst>
          <a:tab pos="9890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180975" algn="l" defTabSz="914400" rtl="0" eaLnBrk="1" latinLnBrk="0" hangingPunct="1">
        <a:lnSpc>
          <a:spcPct val="100000"/>
        </a:lnSpc>
        <a:spcBef>
          <a:spcPts val="500"/>
        </a:spcBef>
        <a:buClr>
          <a:srgbClr val="CCCCCC"/>
        </a:buClr>
        <a:buSzPct val="100000"/>
        <a:buFont typeface="Arial" panose="020B0604020202020204" pitchFamily="34" charset="0"/>
        <a:buChar char="•"/>
        <a:tabLst>
          <a:tab pos="143351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180975" algn="l" defTabSz="914400" rtl="0" eaLnBrk="1" latinLnBrk="0" hangingPunct="1">
        <a:lnSpc>
          <a:spcPct val="100000"/>
        </a:lnSpc>
        <a:spcBef>
          <a:spcPts val="500"/>
        </a:spcBef>
        <a:buClr>
          <a:srgbClr val="CCCCCC"/>
        </a:buClr>
        <a:buSzPct val="100000"/>
        <a:buFont typeface="Arial" panose="020B0604020202020204" pitchFamily="34" charset="0"/>
        <a:buChar char="•"/>
        <a:tabLst>
          <a:tab pos="179546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myenterprise.be/my_enterpri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hyperlink" Target="https://www.socialsecurity.be/site_fr/employer/applics/dimona/index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6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6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1.png"/><Relationship Id="rId7" Type="http://schemas.openxmlformats.org/officeDocument/2006/relationships/hyperlink" Target="https://www.rva.be/contact/contactformulier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va.be/werkgevers/tijdelijke-werkloosheid/meer-info-over-tijdelijke-werkloosheid" TargetMode="External"/><Relationship Id="rId5" Type="http://schemas.openxmlformats.org/officeDocument/2006/relationships/hyperlink" Target="https://www.socialsecurity.be/site_nl/employer/general/contactcenter/index.htm?targetApplics=ctw" TargetMode="External"/><Relationship Id="rId4" Type="http://schemas.openxmlformats.org/officeDocument/2006/relationships/hyperlink" Target="https://www.socialsecurity.be/site_nl/employer/applics/ctw/index.htm" TargetMode="External"/><Relationship Id="rId9" Type="http://schemas.openxmlformats.org/officeDocument/2006/relationships/image" Target="../media/image6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ecurity.be/site_fr/employer/applics/ctw/index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5232-F520-BDAE-D8EC-05B7680FC6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607" y="489673"/>
            <a:ext cx="10944224" cy="2532063"/>
          </a:xfrm>
        </p:spPr>
        <p:txBody>
          <a:bodyPr>
            <a:normAutofit fontScale="90000"/>
          </a:bodyPr>
          <a:lstStyle/>
          <a:p>
            <a:pPr algn="ctr"/>
            <a:r>
              <a:rPr lang="nl" dirty="0">
                <a:solidFill>
                  <a:schemeClr val="accent4"/>
                </a:solidFill>
              </a:rPr>
              <a:t>Welkom!
</a:t>
            </a:r>
            <a:r>
              <a:rPr lang="nl" sz="3600" dirty="0">
                <a:solidFill>
                  <a:schemeClr val="accent4"/>
                </a:solidFill>
              </a:rPr>
              <a:t>De webinar “Tijdelijke werkloosheid” gaat
zo dadelijk van start …
</a:t>
            </a:r>
            <a:endParaRPr lang="nl" dirty="0">
              <a:solidFill>
                <a:schemeClr val="accent4"/>
              </a:solidFill>
            </a:endParaRPr>
          </a:p>
        </p:txBody>
      </p:sp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2ECEA2F1-2B11-4463-5379-8D88DCA4D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73" y="2621754"/>
            <a:ext cx="6405178" cy="374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650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48C9-1121-7BC6-D5D1-614D706C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Belangrijkste wijzigingen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2CBB-29BF-5A1F-8723-83DFFCE9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De nieuwe schermen worden geleidelijk aan ingevoerd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1041B-0894-0494-669C-FF67845C6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10</a:t>
            </a:fld>
            <a:endParaRPr lang="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CC3BB1-88FD-C379-DD46-DDF713A2E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568815"/>
              </p:ext>
            </p:extLst>
          </p:nvPr>
        </p:nvGraphicFramePr>
        <p:xfrm>
          <a:off x="982133" y="1812876"/>
          <a:ext cx="105156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645284-EE65-CC07-A988-46EBB88B4208}"/>
              </a:ext>
            </a:extLst>
          </p:cNvPr>
          <p:cNvSpPr txBox="1"/>
          <p:nvPr/>
        </p:nvSpPr>
        <p:spPr>
          <a:xfrm>
            <a:off x="1328767" y="3860488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1600" dirty="0">
                <a:solidFill>
                  <a:schemeClr val="bg1"/>
                </a:solidFill>
              </a:rPr>
              <a:t>Mei</a:t>
            </a:r>
          </a:p>
          <a:p>
            <a:pPr algn="ctr"/>
            <a:r>
              <a:rPr lang="nl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8E4BF-C164-CF74-E806-283C39E67785}"/>
              </a:ext>
            </a:extLst>
          </p:cNvPr>
          <p:cNvSpPr txBox="1"/>
          <p:nvPr/>
        </p:nvSpPr>
        <p:spPr>
          <a:xfrm>
            <a:off x="2918758" y="3853037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1600" dirty="0">
                <a:solidFill>
                  <a:schemeClr val="bg1"/>
                </a:solidFill>
              </a:rPr>
              <a:t>Okt.</a:t>
            </a:r>
          </a:p>
          <a:p>
            <a:pPr algn="ctr"/>
            <a:r>
              <a:rPr lang="nl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91352-5D60-BF46-3FB5-ADEF32EC4A8F}"/>
              </a:ext>
            </a:extLst>
          </p:cNvPr>
          <p:cNvSpPr txBox="1"/>
          <p:nvPr/>
        </p:nvSpPr>
        <p:spPr>
          <a:xfrm>
            <a:off x="4508749" y="3855508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1600" dirty="0" err="1">
                <a:solidFill>
                  <a:schemeClr val="bg1"/>
                </a:solidFill>
              </a:rPr>
              <a:t>Dec.</a:t>
            </a:r>
          </a:p>
          <a:p>
            <a:pPr algn="ctr"/>
            <a:r>
              <a:rPr lang="nl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5D8D9-2278-0E85-53DE-E894885517A5}"/>
              </a:ext>
            </a:extLst>
          </p:cNvPr>
          <p:cNvSpPr txBox="1"/>
          <p:nvPr/>
        </p:nvSpPr>
        <p:spPr>
          <a:xfrm>
            <a:off x="5816100" y="3830400"/>
            <a:ext cx="138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2000" dirty="0">
                <a:solidFill>
                  <a:schemeClr val="bg1"/>
                </a:solidFill>
              </a:rPr>
              <a:t>10 juli </a:t>
            </a:r>
          </a:p>
          <a:p>
            <a:pPr algn="ctr"/>
            <a:r>
              <a:rPr lang="nl" sz="2000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038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681E7A1-F3E3-1658-362E-28D809AD0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197" y="3743737"/>
            <a:ext cx="4008595" cy="273008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7E6024-F822-586C-6DF2-88A45DD3ACE8}"/>
              </a:ext>
            </a:extLst>
          </p:cNvPr>
          <p:cNvCxnSpPr>
            <a:stCxn id="5" idx="3"/>
          </p:cNvCxnSpPr>
          <p:nvPr/>
        </p:nvCxnSpPr>
        <p:spPr>
          <a:xfrm>
            <a:off x="3652565" y="3082583"/>
            <a:ext cx="12511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978065-487E-58E8-C8A3-A9B84D18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Belangrijkste wijzigingen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D245-6F43-DDC8-E4EE-87C95C76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5574"/>
            <a:ext cx="10515600" cy="1994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1145" indent="-271145"/>
            <a:r>
              <a:rPr lang="nl" dirty="0"/>
              <a:t>Sinds 10 juli</a:t>
            </a:r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8E1B4-755B-A373-9F0D-1F57C9A5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11</a:t>
            </a:fld>
            <a:endParaRPr lang="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6B67E-E9E1-888D-C044-88811419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34" y="2334766"/>
            <a:ext cx="3086531" cy="1495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FF7C06-B9C7-C4A2-4DED-0B21ABD2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83" y="1338018"/>
            <a:ext cx="6525049" cy="209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218056-47ED-B321-037E-B1EA02B630F8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>
          <a:xfrm>
            <a:off x="3652565" y="3082583"/>
            <a:ext cx="1669632" cy="20261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63610096-2B8A-5C7F-377D-C298775B5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6495" y="1244715"/>
            <a:ext cx="2277588" cy="2277588"/>
          </a:xfrm>
          <a:prstGeom prst="rect">
            <a:avLst/>
          </a:prstGeom>
        </p:spPr>
      </p:pic>
      <p:pic>
        <p:nvPicPr>
          <p:cNvPr id="23" name="Graphic 22" descr="Badge Tick1 with solid fill">
            <a:extLst>
              <a:ext uri="{FF2B5EF4-FFF2-40B4-BE49-F238E27FC236}">
                <a16:creationId xmlns:a16="http://schemas.microsoft.com/office/drawing/2014/main" id="{84C28269-C168-097B-2EAC-F1FDBF439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6494" y="3837040"/>
            <a:ext cx="2163339" cy="2163339"/>
          </a:xfrm>
          <a:prstGeom prst="rect">
            <a:avLst/>
          </a:prstGeom>
        </p:spPr>
      </p:pic>
      <p:pic>
        <p:nvPicPr>
          <p:cNvPr id="27" name="Graphic 26" descr="Plugged Unplugged with solid fill">
            <a:extLst>
              <a:ext uri="{FF2B5EF4-FFF2-40B4-BE49-F238E27FC236}">
                <a16:creationId xmlns:a16="http://schemas.microsoft.com/office/drawing/2014/main" id="{5783EB56-5E9A-7FE7-2608-5B51B3E44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9541" y="3638482"/>
            <a:ext cx="914400" cy="914400"/>
          </a:xfrm>
          <a:prstGeom prst="rect">
            <a:avLst/>
          </a:prstGeom>
        </p:spPr>
      </p:pic>
      <p:pic>
        <p:nvPicPr>
          <p:cNvPr id="25" name="Graphic 24" descr="Scissors outline">
            <a:extLst>
              <a:ext uri="{FF2B5EF4-FFF2-40B4-BE49-F238E27FC236}">
                <a16:creationId xmlns:a16="http://schemas.microsoft.com/office/drawing/2014/main" id="{DB0358B4-4A02-75EF-B786-F399A12ECF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19541" y="2472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4CBA7-D11F-CBBF-4B97-CE4E1D5D8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12</a:t>
            </a:fld>
            <a:endParaRPr lang="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F3B96-8663-9535-7C21-B6BB480F7F4F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Startpagina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5F351-541D-AF85-D8EB-9790FE29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73" y="733798"/>
            <a:ext cx="11487779" cy="57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B72E1A-6E28-7AEF-1DB4-1C8A1142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37" y="744071"/>
            <a:ext cx="11225233" cy="58069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E559E-E49D-4003-0D60-8AD54F92F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13</a:t>
            </a:fld>
            <a:endParaRPr lang="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0932-7586-7472-D18B-C559246BDFDC}"/>
              </a:ext>
            </a:extLst>
          </p:cNvPr>
          <p:cNvSpPr txBox="1"/>
          <p:nvPr/>
        </p:nvSpPr>
        <p:spPr>
          <a:xfrm>
            <a:off x="1958788" y="4699632"/>
            <a:ext cx="927847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nl" dirty="0"/>
              <a:t>Periode, oorzaak, paritair comité, type stelsel, aard van het slechte weer, werfadres 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A52E1-C64A-AB88-3C76-3A5C36A3F3B2}"/>
              </a:ext>
            </a:extLst>
          </p:cNvPr>
          <p:cNvSpPr txBox="1"/>
          <p:nvPr/>
        </p:nvSpPr>
        <p:spPr>
          <a:xfrm>
            <a:off x="2138081" y="5171170"/>
            <a:ext cx="9099177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nl" dirty="0">
                <a:latin typeface="Bradley Hand ITC"/>
              </a:rPr>
              <a:t>Exploitatiezetel </a:t>
            </a:r>
            <a:r>
              <a:rPr lang="nl" dirty="0">
                <a:latin typeface="Bradley Hand ITC"/>
                <a:sym typeface="Wingdings" panose="05000000000000000000" pitchFamily="2" charset="2"/>
              </a:rPr>
              <a:t> nieuwe authentieke bron</a:t>
            </a:r>
            <a:endParaRPr lang="nl" dirty="0">
              <a:latin typeface="Bradley Hand IT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3D71B-D32A-A605-8B98-7248F2767209}"/>
              </a:ext>
            </a:extLst>
          </p:cNvPr>
          <p:cNvSpPr txBox="1"/>
          <p:nvPr/>
        </p:nvSpPr>
        <p:spPr>
          <a:xfrm>
            <a:off x="2380129" y="5655264"/>
            <a:ext cx="8857129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nl" dirty="0">
                <a:latin typeface="Bradley Hand ITC"/>
              </a:rPr>
              <a:t>Betrokken werknemer(s) </a:t>
            </a:r>
            <a:r>
              <a:rPr lang="nl" dirty="0">
                <a:latin typeface="Bradley Hand ITC"/>
                <a:sym typeface="Wingdings" panose="05000000000000000000" pitchFamily="2" charset="2"/>
              </a:rPr>
              <a:t> Dimona-lijst uitgebreid tot 2.000 werknemers</a:t>
            </a:r>
            <a:r>
              <a:rPr lang="nl" dirty="0">
                <a:latin typeface="Bradley Hand ITC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62E27-4A5C-832E-5228-EAB69E8412B2}"/>
              </a:ext>
            </a:extLst>
          </p:cNvPr>
          <p:cNvSpPr txBox="1"/>
          <p:nvPr/>
        </p:nvSpPr>
        <p:spPr>
          <a:xfrm>
            <a:off x="2792507" y="6139358"/>
            <a:ext cx="84447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nl" dirty="0"/>
              <a:t>Mededeling bevestigen en versturen naar de RVA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25162-C336-07AC-D7C1-21F62FDABFE5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Pagina om een nieuwe mededeling aan te maken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9C313-4DC1-E56E-9EE8-A79B0A0F9FD8}"/>
              </a:ext>
            </a:extLst>
          </p:cNvPr>
          <p:cNvSpPr txBox="1"/>
          <p:nvPr/>
        </p:nvSpPr>
        <p:spPr>
          <a:xfrm>
            <a:off x="1958788" y="879679"/>
            <a:ext cx="927847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nl" dirty="0"/>
              <a:t>Type + 1ste effectieve dag</a:t>
            </a:r>
          </a:p>
        </p:txBody>
      </p:sp>
    </p:spTree>
    <p:extLst>
      <p:ext uri="{BB962C8B-B14F-4D97-AF65-F5344CB8AC3E}">
        <p14:creationId xmlns:p14="http://schemas.microsoft.com/office/powerpoint/2010/main" val="14590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EF3924-FE4D-9CA8-CA68-C0A2283D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8" y="723417"/>
            <a:ext cx="11734801" cy="54111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517A0F-66BE-8417-EA42-6C2CB4B52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14</a:t>
            </a:fld>
            <a:endParaRPr lang="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D19D3-FDD2-59A3-BFD7-31019CA2FDD4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" b="1" dirty="0">
                <a:solidFill>
                  <a:schemeClr val="bg1"/>
                </a:solidFill>
                <a:latin typeface="Bradley Hand ITC" panose="03070402050302030203" pitchFamily="66" charset="0"/>
              </a:rPr>
              <a:t>(Deel van de) pagina om een mededeling te raadplegen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B5949-3D5D-E385-0CE1-8C5D522E4F08}"/>
              </a:ext>
            </a:extLst>
          </p:cNvPr>
          <p:cNvSpPr txBox="1"/>
          <p:nvPr/>
        </p:nvSpPr>
        <p:spPr>
          <a:xfrm>
            <a:off x="9583270" y="2628459"/>
            <a:ext cx="2384611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nl" sz="1600" dirty="0"/>
              <a:t>Wijzigen of verwijderen</a:t>
            </a:r>
          </a:p>
        </p:txBody>
      </p:sp>
    </p:spTree>
    <p:extLst>
      <p:ext uri="{BB962C8B-B14F-4D97-AF65-F5344CB8AC3E}">
        <p14:creationId xmlns:p14="http://schemas.microsoft.com/office/powerpoint/2010/main" val="27182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E9DB5-FD8B-4537-AA29-99C18399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Waarop letten?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00506-D90F-C62B-1297-4A9EE7418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15</a:t>
            </a:fld>
            <a:endParaRPr lang="nl" dirty="0"/>
          </a:p>
        </p:txBody>
      </p:sp>
      <p:pic>
        <p:nvPicPr>
          <p:cNvPr id="4" name="Graphic 3" descr="Glasses outline">
            <a:extLst>
              <a:ext uri="{FF2B5EF4-FFF2-40B4-BE49-F238E27FC236}">
                <a16:creationId xmlns:a16="http://schemas.microsoft.com/office/drawing/2014/main" id="{BB6B9D78-A074-3D94-8C6A-018C6BC9E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599" y="4697505"/>
            <a:ext cx="1331259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6D0D679-A4F3-C83E-E44D-723B205C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" y="4401719"/>
            <a:ext cx="8236792" cy="17686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379CC9-F892-D72D-E3AF-001D4DC81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86" y="2331159"/>
            <a:ext cx="6969402" cy="1487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Waar staat het type '1ste effectieve dag'?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Het verschijnt nadat u 'Economische oorzaken' of 'Technische stoornis' hebt geselecteerd</a:t>
            </a:r>
          </a:p>
          <a:p>
            <a:pPr lvl="1"/>
            <a:endParaRPr lang="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16</a:t>
            </a:fld>
            <a:endParaRPr lang="nl" dirty="0"/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590B90D5-964B-637C-4D25-444A94F5B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638800" y="3744739"/>
            <a:ext cx="914400" cy="914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F26EE919-7E57-3244-3011-F72BE4AC9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810494" y="5940673"/>
            <a:ext cx="914400" cy="914400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CA19968C-E25C-BB9D-0A3D-50F23CE74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8886" y="2451847"/>
            <a:ext cx="914400" cy="914400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E9A6502-3446-0B38-4DEC-B4D40DF77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61342" y="5180000"/>
            <a:ext cx="914400" cy="914400"/>
          </a:xfrm>
          <a:prstGeom prst="rect">
            <a:avLst/>
          </a:prstGeom>
        </p:spPr>
      </p:pic>
      <p:sp>
        <p:nvSpPr>
          <p:cNvPr id="6" name="Star: 8 Points 5">
            <a:extLst>
              <a:ext uri="{FF2B5EF4-FFF2-40B4-BE49-F238E27FC236}">
                <a16:creationId xmlns:a16="http://schemas.microsoft.com/office/drawing/2014/main" id="{D319E9B9-F885-6C14-EC2F-894CB4D00C2A}"/>
              </a:ext>
            </a:extLst>
          </p:cNvPr>
          <p:cNvSpPr/>
          <p:nvPr/>
        </p:nvSpPr>
        <p:spPr>
          <a:xfrm>
            <a:off x="4016021" y="3651301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636F2209-B3C7-9591-8850-A3C158999E34}"/>
              </a:ext>
            </a:extLst>
          </p:cNvPr>
          <p:cNvSpPr/>
          <p:nvPr/>
        </p:nvSpPr>
        <p:spPr>
          <a:xfrm>
            <a:off x="5326088" y="3665041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  <p:sp>
        <p:nvSpPr>
          <p:cNvPr id="11" name="Star: 8 Points 10">
            <a:extLst>
              <a:ext uri="{FF2B5EF4-FFF2-40B4-BE49-F238E27FC236}">
                <a16:creationId xmlns:a16="http://schemas.microsoft.com/office/drawing/2014/main" id="{5D999F12-85A8-13E2-3878-A834FEB041BF}"/>
              </a:ext>
            </a:extLst>
          </p:cNvPr>
          <p:cNvSpPr/>
          <p:nvPr/>
        </p:nvSpPr>
        <p:spPr>
          <a:xfrm>
            <a:off x="975303" y="5929625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646FC938-0009-6FAE-3C40-17983433EE2C}"/>
              </a:ext>
            </a:extLst>
          </p:cNvPr>
          <p:cNvSpPr/>
          <p:nvPr/>
        </p:nvSpPr>
        <p:spPr>
          <a:xfrm>
            <a:off x="2285370" y="5943365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48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" dirty="0"/>
              <a:t>Exploitatiezetel staat niet in de lijst of verkeerd adres?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17</a:t>
            </a:fld>
            <a:endParaRPr lang="nl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415EB910-6169-8722-9494-A7015257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200" y="1922732"/>
            <a:ext cx="3540313" cy="148140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62F85-ECE9-BA6E-DBE7-3021136D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71145" indent="-271145"/>
            <a:r>
              <a:rPr lang="nl" sz="2400" dirty="0"/>
              <a:t>De informatie is afkomstig </a:t>
            </a:r>
            <a:r>
              <a:rPr lang="nl" dirty="0"/>
              <a:t>uit</a:t>
            </a:r>
            <a:r>
              <a:rPr lang="nl" sz="2400" dirty="0"/>
              <a:t> de Kruispuntbank van Ondernemingen </a:t>
            </a:r>
            <a:endParaRPr lang="fr-FR"/>
          </a:p>
          <a:p>
            <a:pPr marL="534670" lvl="1"/>
            <a:endParaRPr lang="nl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nl" dirty="0"/>
              <a:t>Proactief nakijken of de informatie in </a:t>
            </a:r>
            <a:r>
              <a:rPr lang="nl" dirty="0">
                <a:hlinkClick r:id="rId2"/>
              </a:rPr>
              <a:t>My Enterprise</a:t>
            </a:r>
            <a:r>
              <a:rPr lang="nl" dirty="0"/>
              <a:t> juist en compleet is </a:t>
            </a:r>
            <a:endParaRPr lang="nl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nl" dirty="0"/>
              <a:t>Indien nodig aanpassen in </a:t>
            </a:r>
            <a:r>
              <a:rPr lang="nl" dirty="0">
                <a:hlinkClick r:id="rId2"/>
              </a:rPr>
              <a:t>My Enterpise</a:t>
            </a:r>
            <a:r>
              <a:rPr lang="nl" dirty="0"/>
              <a:t> </a:t>
            </a:r>
            <a:endParaRPr lang="nl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fr-BE" sz="2000" dirty="0"/>
              <a:t>(</a:t>
            </a:r>
            <a:r>
              <a:rPr lang="fr-BE" sz="2000" err="1"/>
              <a:t>Weldra</a:t>
            </a:r>
            <a:r>
              <a:rPr lang="fr-BE" sz="2000" dirty="0"/>
              <a:t> </a:t>
            </a:r>
            <a:r>
              <a:rPr lang="fr-BE" sz="2000" err="1"/>
              <a:t>beschikbaar</a:t>
            </a:r>
            <a:r>
              <a:rPr lang="fr-BE" sz="2000" dirty="0"/>
              <a:t>) Om de </a:t>
            </a:r>
            <a:r>
              <a:rPr lang="fr-BE" sz="2000" err="1"/>
              <a:t>gegevens</a:t>
            </a:r>
            <a:r>
              <a:rPr lang="fr-BE" sz="2000" dirty="0"/>
              <a:t> in de </a:t>
            </a:r>
            <a:r>
              <a:rPr lang="fr-BE" sz="2000" err="1"/>
              <a:t>onlinedienst</a:t>
            </a:r>
            <a:r>
              <a:rPr lang="fr-BE" sz="2000" dirty="0"/>
              <a:t> </a:t>
            </a:r>
            <a:r>
              <a:rPr lang="fr-BE" sz="2000" err="1"/>
              <a:t>Tijdelijke</a:t>
            </a:r>
            <a:r>
              <a:rPr lang="fr-BE" sz="2000" dirty="0"/>
              <a:t> </a:t>
            </a:r>
            <a:r>
              <a:rPr lang="fr-BE" sz="2000" err="1"/>
              <a:t>Werkloosheid</a:t>
            </a:r>
            <a:r>
              <a:rPr lang="fr-BE" sz="2000" dirty="0"/>
              <a:t> te </a:t>
            </a:r>
            <a:r>
              <a:rPr lang="fr-BE" sz="2000" err="1"/>
              <a:t>vernieuwen</a:t>
            </a:r>
            <a:r>
              <a:rPr lang="fr-BE" sz="2000" dirty="0"/>
              <a:t>, </a:t>
            </a:r>
            <a:r>
              <a:rPr lang="fr-BE" sz="2000" err="1"/>
              <a:t>gebruik</a:t>
            </a:r>
            <a:r>
              <a:rPr lang="fr-BE" sz="2000" dirty="0"/>
              <a:t> de </a:t>
            </a:r>
            <a:r>
              <a:rPr lang="fr-BE" sz="2000" err="1"/>
              <a:t>knop</a:t>
            </a:r>
            <a:r>
              <a:rPr lang="fr-BE" sz="2000" dirty="0"/>
              <a:t> "De </a:t>
            </a:r>
            <a:r>
              <a:rPr lang="fr-BE" sz="2000" err="1"/>
              <a:t>lijst</a:t>
            </a:r>
            <a:r>
              <a:rPr lang="fr-BE" sz="2000" dirty="0"/>
              <a:t> </a:t>
            </a:r>
            <a:r>
              <a:rPr lang="fr-BE" sz="2000" err="1"/>
              <a:t>vernieuwen</a:t>
            </a:r>
            <a:r>
              <a:rPr lang="fr-BE" sz="2000" dirty="0"/>
              <a:t>"</a:t>
            </a:r>
            <a:endParaRPr lang="fr-BE" sz="20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73CBA-135F-4E14-07D0-EEE0FD75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200" y="4935268"/>
            <a:ext cx="3456619" cy="1481408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FFCB8ABD-EA26-84F0-9F40-4E7FB29CF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619871" y="5291400"/>
            <a:ext cx="765268" cy="7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3457EB-1236-0AF7-F233-27A81C2E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35" y="3429000"/>
            <a:ext cx="4747992" cy="306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C32FF-9AE5-04FF-AD41-AD6818801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85" y="612217"/>
            <a:ext cx="4307161" cy="24834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18</a:t>
            </a:fld>
            <a:endParaRPr lang="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Werknemer(s) zonder Dimona?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2359"/>
            <a:ext cx="5474378" cy="46800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71145" indent="-271145"/>
            <a:r>
              <a:rPr lang="nl" dirty="0"/>
              <a:t>Werknemer staat niet in de lijst?</a:t>
            </a:r>
            <a:endParaRPr lang="fr-FR"/>
          </a:p>
          <a:p>
            <a:pPr lvl="1"/>
            <a:r>
              <a:rPr lang="nl" dirty="0"/>
              <a:t>Optie 'Naar de Dimona-lijst' </a:t>
            </a:r>
          </a:p>
          <a:p>
            <a:pPr marL="361950" lvl="1" indent="0">
              <a:buNone/>
            </a:pPr>
            <a:r>
              <a:rPr lang="nl" dirty="0"/>
              <a:t>     (ondernemingen &lt; 2.000 werknemers)</a:t>
            </a:r>
          </a:p>
          <a:p>
            <a:pPr marL="1089025" lvl="2" indent="-457200">
              <a:buFont typeface="+mj-lt"/>
              <a:buAutoNum type="arabicPeriod"/>
            </a:pPr>
            <a:r>
              <a:rPr lang="nl" dirty="0"/>
              <a:t>De werknemer toevoegen in de </a:t>
            </a:r>
            <a:r>
              <a:rPr lang="nl" dirty="0">
                <a:hlinkClick r:id="rId4"/>
              </a:rPr>
              <a:t>online dienst Dimona</a:t>
            </a:r>
            <a:endParaRPr lang="nl" dirty="0">
              <a:ea typeface="Calibri" panose="020F0502020204030204"/>
              <a:cs typeface="Calibri" panose="020F0502020204030204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nl" dirty="0"/>
              <a:t>De lijst vernieuwen aan de hand van de knop</a:t>
            </a:r>
            <a:endParaRPr lang="nl" dirty="0">
              <a:ea typeface="Calibri" panose="020F0502020204030204"/>
              <a:cs typeface="Calibri" panose="020F0502020204030204"/>
            </a:endParaRPr>
          </a:p>
          <a:p>
            <a:pPr marL="361950" lvl="1" indent="0">
              <a:buNone/>
            </a:pPr>
            <a:endParaRPr lang="nl" dirty="0"/>
          </a:p>
          <a:p>
            <a:pPr lvl="1"/>
            <a:r>
              <a:rPr lang="nl" dirty="0"/>
              <a:t>Optie 'Een document importeren' </a:t>
            </a:r>
          </a:p>
          <a:p>
            <a:pPr marL="1089025" lvl="2" indent="-457200">
              <a:buFont typeface="+mj-lt"/>
              <a:buAutoNum type="arabicPeriod"/>
            </a:pPr>
            <a:r>
              <a:rPr lang="nl" dirty="0"/>
              <a:t>De</a:t>
            </a:r>
            <a:r>
              <a:rPr lang="nl" u="sng" dirty="0"/>
              <a:t> aard van de fout</a:t>
            </a:r>
            <a:r>
              <a:rPr lang="nl" dirty="0"/>
              <a:t> staat in een Excel-bestand (zie rode zone)</a:t>
            </a:r>
            <a:endParaRPr lang="nl" dirty="0">
              <a:ea typeface="Calibri"/>
              <a:cs typeface="Calibri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nl" dirty="0"/>
              <a:t>De werknemer toevoegen in de </a:t>
            </a:r>
            <a:r>
              <a:rPr lang="nl" dirty="0">
                <a:hlinkClick r:id="rId4"/>
              </a:rPr>
              <a:t>online dienst Dimona</a:t>
            </a:r>
            <a:endParaRPr lang="nl" dirty="0">
              <a:ea typeface="Calibri" panose="020F0502020204030204"/>
              <a:cs typeface="Calibri" panose="020F0502020204030204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nl" dirty="0"/>
              <a:t>De ingevoerde Excel-lijst verwijderen &amp; de lijst opnieuw importeren</a:t>
            </a:r>
            <a:endParaRPr lang="nl" dirty="0">
              <a:ea typeface="Calibri" panose="020F0502020204030204"/>
              <a:cs typeface="Calibri" panose="020F0502020204030204"/>
            </a:endParaRPr>
          </a:p>
          <a:p>
            <a:pPr lvl="1"/>
            <a:endParaRPr lang="nl" dirty="0"/>
          </a:p>
          <a:p>
            <a:pPr lvl="1"/>
            <a:r>
              <a:rPr lang="fr-BE" err="1"/>
              <a:t>Optie</a:t>
            </a:r>
            <a:r>
              <a:rPr lang="fr-BE" dirty="0"/>
              <a:t> '</a:t>
            </a:r>
            <a:r>
              <a:rPr lang="fr-BE" err="1"/>
              <a:t>manueel</a:t>
            </a:r>
            <a:r>
              <a:rPr lang="fr-BE" dirty="0"/>
              <a:t>' </a:t>
            </a:r>
            <a:r>
              <a:rPr lang="fr-BE" err="1"/>
              <a:t>toevoegen</a:t>
            </a:r>
            <a:r>
              <a:rPr lang="fr-BE" dirty="0"/>
              <a:t> (</a:t>
            </a:r>
            <a:r>
              <a:rPr lang="nl" dirty="0"/>
              <a:t>ondernemingen &gt; 2.000 werknemers</a:t>
            </a:r>
            <a:r>
              <a:rPr lang="fr-BE" dirty="0"/>
              <a:t>)</a:t>
            </a:r>
            <a:endParaRPr lang="fr-BE" dirty="0">
              <a:ea typeface="Calibri"/>
              <a:cs typeface="Calibri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nl" dirty="0"/>
              <a:t>De werknemer toevoegen in de </a:t>
            </a:r>
            <a:r>
              <a:rPr lang="nl" dirty="0">
                <a:hlinkClick r:id="rId4"/>
              </a:rPr>
              <a:t>online dienst Dimona</a:t>
            </a:r>
            <a:endParaRPr lang="nl">
              <a:ea typeface="Calibri" panose="020F0502020204030204"/>
              <a:cs typeface="Calibri" panose="020F0502020204030204"/>
            </a:endParaRPr>
          </a:p>
          <a:p>
            <a:pPr marL="1089025" lvl="2" indent="-457200">
              <a:buFont typeface="+mj-lt"/>
              <a:buAutoNum type="arabicPeriod"/>
            </a:pPr>
            <a:r>
              <a:rPr lang="fr-BE" dirty="0"/>
              <a:t>De </a:t>
            </a:r>
            <a:r>
              <a:rPr lang="fr-BE" err="1"/>
              <a:t>nieuwe</a:t>
            </a:r>
            <a:r>
              <a:rPr lang="fr-BE" dirty="0"/>
              <a:t> </a:t>
            </a:r>
            <a:r>
              <a:rPr lang="fr-BE" err="1"/>
              <a:t>werknemer</a:t>
            </a:r>
            <a:r>
              <a:rPr lang="fr-BE" dirty="0"/>
              <a:t> </a:t>
            </a:r>
            <a:r>
              <a:rPr lang="fr-BE" err="1"/>
              <a:t>toevoegen</a:t>
            </a:r>
            <a:r>
              <a:rPr lang="fr-BE" dirty="0"/>
              <a:t> </a:t>
            </a:r>
            <a:r>
              <a:rPr lang="fr-BE" err="1"/>
              <a:t>aan</a:t>
            </a:r>
            <a:r>
              <a:rPr lang="fr-BE" dirty="0"/>
              <a:t> de </a:t>
            </a:r>
            <a:r>
              <a:rPr lang="fr-BE" err="1"/>
              <a:t>communicatie</a:t>
            </a:r>
            <a:endParaRPr lang="fr-BE" err="1">
              <a:ea typeface="Calibri"/>
              <a:cs typeface="Calibri"/>
            </a:endParaRPr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84BEF541-EAA5-5443-3EA0-88E729B4A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339391" y="1759175"/>
            <a:ext cx="914400" cy="914400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BE7A31B1-099A-4954-B933-C9EC026C4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023458" y="4379274"/>
            <a:ext cx="914400" cy="914400"/>
          </a:xfrm>
          <a:prstGeom prst="rect">
            <a:avLst/>
          </a:prstGeom>
        </p:spPr>
      </p:pic>
      <p:pic>
        <p:nvPicPr>
          <p:cNvPr id="12" name="Graphic 11" descr="Right pointing backhand index with solid fill">
            <a:extLst>
              <a:ext uri="{FF2B5EF4-FFF2-40B4-BE49-F238E27FC236}">
                <a16:creationId xmlns:a16="http://schemas.microsoft.com/office/drawing/2014/main" id="{62391596-2FC6-B74D-2504-DCD2280F8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146170" y="5293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649C2E3-644B-482C-9CBB-7830BCC35BC7}"/>
              </a:ext>
            </a:extLst>
          </p:cNvPr>
          <p:cNvGrpSpPr/>
          <p:nvPr/>
        </p:nvGrpSpPr>
        <p:grpSpPr>
          <a:xfrm>
            <a:off x="437029" y="2165665"/>
            <a:ext cx="5191983" cy="2335121"/>
            <a:chOff x="437029" y="2165665"/>
            <a:chExt cx="5191983" cy="23351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55BF6E-E94F-8CD2-D87A-24063CAC9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029" y="2398789"/>
              <a:ext cx="5191983" cy="2101997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BFE5801-B070-27CC-06F3-E84FB46823F9}"/>
                </a:ext>
              </a:extLst>
            </p:cNvPr>
            <p:cNvSpPr txBox="1"/>
            <p:nvPr/>
          </p:nvSpPr>
          <p:spPr>
            <a:xfrm>
              <a:off x="1077503" y="2165665"/>
              <a:ext cx="4254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b="1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Optie 'Naar de Dimona-lijst gaan' 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999"/>
            <a:ext cx="10515600" cy="5381176"/>
          </a:xfrm>
        </p:spPr>
        <p:txBody>
          <a:bodyPr>
            <a:normAutofit/>
          </a:bodyPr>
          <a:lstStyle/>
          <a:p>
            <a:pPr lvl="1"/>
            <a:r>
              <a:rPr lang="nl" dirty="0"/>
              <a:t>Er bestaat al een andere mededeling van tijdelijke werkloosheid voor die werknemer voor dezelfde periode </a:t>
            </a:r>
          </a:p>
          <a:p>
            <a:pPr lvl="1"/>
            <a:endParaRPr lang="nl" dirty="0"/>
          </a:p>
          <a:p>
            <a:pPr lvl="1"/>
            <a:endParaRPr lang="nl" dirty="0"/>
          </a:p>
          <a:p>
            <a:pPr lvl="1"/>
            <a:endParaRPr lang="nl" dirty="0"/>
          </a:p>
          <a:p>
            <a:pPr lvl="1" algn="ctr"/>
            <a:endParaRPr lang="nl" dirty="0"/>
          </a:p>
          <a:p>
            <a:pPr lvl="1"/>
            <a:endParaRPr lang="nl" dirty="0"/>
          </a:p>
          <a:p>
            <a:pPr lvl="1"/>
            <a:endParaRPr lang="nl" dirty="0"/>
          </a:p>
          <a:p>
            <a:pPr lvl="1"/>
            <a:endParaRPr lang="nl" dirty="0"/>
          </a:p>
          <a:p>
            <a:pPr lvl="1"/>
            <a:r>
              <a:rPr lang="nl" dirty="0"/>
              <a:t>2 mogelijke oplossingen</a:t>
            </a:r>
          </a:p>
          <a:p>
            <a:pPr lvl="2"/>
            <a:r>
              <a:rPr lang="nl" dirty="0"/>
              <a:t>Voorgaande mededeling kan nog gewijzigd worden? De werknemer voor wie er twee mededelingen zijn, verwijderen</a:t>
            </a:r>
          </a:p>
          <a:p>
            <a:pPr lvl="2"/>
            <a:r>
              <a:rPr lang="nl" dirty="0"/>
              <a:t>Zo niet: de werknemer niet toevoegen aan de nieuwe mededeling of de periode aanpassen</a:t>
            </a:r>
          </a:p>
          <a:p>
            <a:pPr lvl="2"/>
            <a:endParaRPr lang="nl" dirty="0"/>
          </a:p>
          <a:p>
            <a:pPr lvl="1"/>
            <a:endParaRPr lang="nl" dirty="0"/>
          </a:p>
          <a:p>
            <a:pPr lvl="1"/>
            <a:endParaRPr lang="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Foutmelding 'Dubbele mededeling' bij een werknemer?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19</a:t>
            </a:fld>
            <a:endParaRPr lang="nl" dirty="0"/>
          </a:p>
        </p:txBody>
      </p:sp>
      <p:pic>
        <p:nvPicPr>
          <p:cNvPr id="14" name="Graphic 13" descr="Right pointing backhand index with solid fill">
            <a:extLst>
              <a:ext uri="{FF2B5EF4-FFF2-40B4-BE49-F238E27FC236}">
                <a16:creationId xmlns:a16="http://schemas.microsoft.com/office/drawing/2014/main" id="{E24DB3A7-8160-0E82-30EA-3520A8B39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654800" y="3634844"/>
            <a:ext cx="914400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3775A3-D216-D28C-3AF4-5B0BBF4FC9D9}"/>
              </a:ext>
            </a:extLst>
          </p:cNvPr>
          <p:cNvGrpSpPr/>
          <p:nvPr/>
        </p:nvGrpSpPr>
        <p:grpSpPr>
          <a:xfrm>
            <a:off x="6061771" y="2186916"/>
            <a:ext cx="5668166" cy="1953646"/>
            <a:chOff x="6061771" y="2186916"/>
            <a:chExt cx="5668166" cy="1953646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D188BD71-52E4-0163-F153-1B6563722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1771" y="2711613"/>
              <a:ext cx="5668166" cy="142894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0EA221-7134-D8EF-C49F-2C7E6E090E26}"/>
                </a:ext>
              </a:extLst>
            </p:cNvPr>
            <p:cNvSpPr txBox="1"/>
            <p:nvPr/>
          </p:nvSpPr>
          <p:spPr>
            <a:xfrm>
              <a:off x="7027713" y="2186916"/>
              <a:ext cx="4254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b="1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Optie ‘Een document importeren' </a:t>
              </a:r>
            </a:p>
          </p:txBody>
        </p:sp>
      </p:grp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859B6B9E-768F-B94A-5DA8-53CFB33F3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032622" y="3709410"/>
            <a:ext cx="765268" cy="7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E9C83-C7EF-4971-8C26-671978E57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1659"/>
            <a:ext cx="9144000" cy="1834941"/>
          </a:xfrm>
        </p:spPr>
        <p:txBody>
          <a:bodyPr>
            <a:normAutofit fontScale="90000"/>
          </a:bodyPr>
          <a:lstStyle/>
          <a:p>
            <a:r>
              <a:rPr lang="nl" dirty="0"/>
              <a:t>Webinar</a:t>
            </a:r>
            <a:br>
              <a:rPr lang="nl" dirty="0"/>
            </a:br>
            <a:r>
              <a:rPr lang="nl" dirty="0"/>
              <a:t>Modernisering van de online dienst 'Tijdelijke werkloosheid'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BDE1ED-5B47-4357-8F35-17EDEF644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" dirty="0"/>
              <a:t>10 juli &amp; 11 september 2024 </a:t>
            </a:r>
          </a:p>
        </p:txBody>
      </p:sp>
    </p:spTree>
    <p:extLst>
      <p:ext uri="{BB962C8B-B14F-4D97-AF65-F5344CB8AC3E}">
        <p14:creationId xmlns:p14="http://schemas.microsoft.com/office/powerpoint/2010/main" val="325176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6B26-395B-52DF-88EE-B92C97C2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Uitzendkracht(en)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01D8-85C9-9E84-8345-EB3126E8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888"/>
            <a:ext cx="10515600" cy="5573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71145" indent="-271145"/>
            <a:r>
              <a:rPr lang="nl" sz="2000" dirty="0"/>
              <a:t>De mededeling van tijdelijke werkloosheid gebeurt door het uitzendkantoor (= werkgever)</a:t>
            </a:r>
            <a:endParaRPr lang="fr-FR"/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endParaRPr lang="nl" sz="2000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nl" sz="2000" dirty="0"/>
              <a:t>De geldende regels (termijn, type stelsel enz.) zijn </a:t>
            </a:r>
            <a:r>
              <a:rPr lang="nl" sz="2000" b="1" dirty="0"/>
              <a:t>die van het paritair comité van de klant</a:t>
            </a:r>
            <a:endParaRPr lang="nl" sz="2000" b="1" dirty="0">
              <a:ea typeface="Calibri" panose="020F0502020204030204"/>
              <a:cs typeface="Calibri" panose="020F0502020204030204"/>
            </a:endParaRPr>
          </a:p>
          <a:p>
            <a:pPr marL="534670" lvl="1"/>
            <a:r>
              <a:rPr lang="fr-BE" sz="2000" b="1" dirty="0"/>
              <a:t>De online </a:t>
            </a:r>
            <a:r>
              <a:rPr lang="fr-BE" sz="2000" b="1" err="1"/>
              <a:t>dienst</a:t>
            </a:r>
            <a:r>
              <a:rPr lang="fr-BE" sz="2000" b="1" dirty="0"/>
              <a:t> </a:t>
            </a:r>
            <a:r>
              <a:rPr lang="fr-BE" sz="2000" b="1" err="1"/>
              <a:t>wordt</a:t>
            </a:r>
            <a:r>
              <a:rPr lang="fr-BE" sz="2000" b="1" dirty="0"/>
              <a:t> </a:t>
            </a:r>
            <a:r>
              <a:rPr lang="fr-BE" sz="2000" b="1" err="1"/>
              <a:t>binnenkort</a:t>
            </a:r>
            <a:r>
              <a:rPr lang="fr-BE" sz="2000" b="1" dirty="0"/>
              <a:t> </a:t>
            </a:r>
            <a:r>
              <a:rPr lang="fr-BE" sz="2000" b="1" err="1"/>
              <a:t>verder</a:t>
            </a:r>
            <a:r>
              <a:rPr lang="fr-BE" sz="2000" b="1" dirty="0"/>
              <a:t> </a:t>
            </a:r>
            <a:r>
              <a:rPr lang="fr-BE" sz="2000" b="1" err="1"/>
              <a:t>verbetert</a:t>
            </a:r>
            <a:r>
              <a:rPr lang="fr-BE" sz="2000" b="1" dirty="0"/>
              <a:t> om de </a:t>
            </a:r>
            <a:r>
              <a:rPr lang="fr-BE" sz="2000" b="1" err="1"/>
              <a:t>gebruiksvriendelijkheid</a:t>
            </a:r>
            <a:r>
              <a:rPr lang="fr-BE" sz="2000" b="1" dirty="0"/>
              <a:t> te </a:t>
            </a:r>
            <a:r>
              <a:rPr lang="fr-BE" sz="2000" b="1" err="1"/>
              <a:t>verhogen</a:t>
            </a:r>
            <a:r>
              <a:rPr lang="fr-BE" sz="2000" b="1" dirty="0"/>
              <a:t> </a:t>
            </a:r>
            <a:r>
              <a:rPr lang="fr-BE" sz="2000" b="1" err="1"/>
              <a:t>voor</a:t>
            </a:r>
            <a:r>
              <a:rPr lang="fr-BE" sz="2000" b="1" dirty="0"/>
              <a:t> </a:t>
            </a:r>
            <a:r>
              <a:rPr lang="fr-BE" sz="2000" b="1" err="1"/>
              <a:t>deze</a:t>
            </a:r>
            <a:r>
              <a:rPr lang="fr-BE" sz="2000" b="1" dirty="0"/>
              <a:t> </a:t>
            </a:r>
            <a:r>
              <a:rPr lang="fr-BE" sz="2000" b="1" err="1"/>
              <a:t>typecasus</a:t>
            </a:r>
            <a:r>
              <a:rPr lang="fr-BE" sz="2000" b="1" dirty="0"/>
              <a:t>. </a:t>
            </a:r>
            <a:endParaRPr lang="fr-BE" sz="2000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66776-076D-C1DD-982C-13DB90FCD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20</a:t>
            </a:fld>
            <a:endParaRPr lang="nl" dirty="0"/>
          </a:p>
        </p:txBody>
      </p:sp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9B20AC38-E0B4-335B-E52B-EDF6120C8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5182" y="2609892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2A7E810E-BFD9-B503-7F92-712DC7CAC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9277" y="3560111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5883C4-2E22-3C9D-5B55-4124F99A1243}"/>
              </a:ext>
            </a:extLst>
          </p:cNvPr>
          <p:cNvGrpSpPr/>
          <p:nvPr/>
        </p:nvGrpSpPr>
        <p:grpSpPr>
          <a:xfrm>
            <a:off x="7163286" y="2073983"/>
            <a:ext cx="4605910" cy="2972255"/>
            <a:chOff x="7163286" y="2073983"/>
            <a:chExt cx="4605910" cy="29722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EEF234-AB48-407D-F5C0-F5B28BC95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3286" y="2073983"/>
              <a:ext cx="4306301" cy="297225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B1CCD7-5716-F9DE-2286-9977D10DDB93}"/>
                </a:ext>
              </a:extLst>
            </p:cNvPr>
            <p:cNvSpPr txBox="1"/>
            <p:nvPr/>
          </p:nvSpPr>
          <p:spPr>
            <a:xfrm>
              <a:off x="8972478" y="3338957"/>
              <a:ext cx="2796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b="1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Vul hier de naam, ondernemingsnummer (KBO) en PC van de van de klant 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45FF8B0-DB21-DA0C-7778-FC960B423516}"/>
              </a:ext>
            </a:extLst>
          </p:cNvPr>
          <p:cNvGrpSpPr/>
          <p:nvPr/>
        </p:nvGrpSpPr>
        <p:grpSpPr>
          <a:xfrm>
            <a:off x="1065596" y="1929301"/>
            <a:ext cx="4638472" cy="2379174"/>
            <a:chOff x="1065596" y="1929301"/>
            <a:chExt cx="4638472" cy="23791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E58C56-A65C-2DD3-D311-54594DCB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596" y="1929301"/>
              <a:ext cx="4638472" cy="16252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EDE652-5038-21CF-9A8C-58DD02396E86}"/>
                </a:ext>
              </a:extLst>
            </p:cNvPr>
            <p:cNvSpPr txBox="1"/>
            <p:nvPr/>
          </p:nvSpPr>
          <p:spPr>
            <a:xfrm>
              <a:off x="1200956" y="3662144"/>
              <a:ext cx="416161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l" b="1" dirty="0">
                  <a:solidFill>
                    <a:srgbClr val="00B050"/>
                  </a:solidFill>
                  <a:latin typeface="Bradley Hand ITC"/>
                </a:rPr>
                <a:t>Vul hier het PC van het </a:t>
              </a:r>
              <a:r>
                <a:rPr lang="fr-BE" b="1" err="1">
                  <a:solidFill>
                    <a:srgbClr val="00B050"/>
                  </a:solidFill>
                  <a:latin typeface="Bradley Hand ITC"/>
                </a:rPr>
                <a:t>uitzendkantoor</a:t>
              </a:r>
              <a:r>
                <a:rPr lang="fr-BE" b="1" dirty="0">
                  <a:solidFill>
                    <a:srgbClr val="00B050"/>
                  </a:solidFill>
                  <a:latin typeface="Bradley Hand ITC"/>
                </a:rPr>
                <a:t> in (</a:t>
              </a:r>
              <a:r>
                <a:rPr lang="fr-BE" b="1" err="1">
                  <a:solidFill>
                    <a:srgbClr val="00B050"/>
                  </a:solidFill>
                  <a:latin typeface="Bradley Hand ITC"/>
                </a:rPr>
                <a:t>weldra</a:t>
              </a:r>
              <a:r>
                <a:rPr lang="fr-BE" b="1" dirty="0">
                  <a:solidFill>
                    <a:srgbClr val="00B050"/>
                  </a:solidFill>
                  <a:latin typeface="Bradley Hand ITC"/>
                </a:rPr>
                <a:t> niet </a:t>
              </a:r>
              <a:r>
                <a:rPr lang="fr-BE" b="1" err="1">
                  <a:solidFill>
                    <a:srgbClr val="00B050"/>
                  </a:solidFill>
                  <a:latin typeface="Bradley Hand ITC"/>
                </a:rPr>
                <a:t>meer</a:t>
              </a:r>
              <a:r>
                <a:rPr lang="fr-BE" b="1" dirty="0">
                  <a:solidFill>
                    <a:srgbClr val="00B050"/>
                  </a:solidFill>
                  <a:latin typeface="Bradley Hand ITC"/>
                </a:rPr>
                <a:t> </a:t>
              </a:r>
              <a:r>
                <a:rPr lang="fr-BE" b="1" err="1">
                  <a:solidFill>
                    <a:srgbClr val="00B050"/>
                  </a:solidFill>
                  <a:latin typeface="Bradley Hand ITC"/>
                </a:rPr>
                <a:t>nodig</a:t>
              </a:r>
              <a:r>
                <a:rPr lang="fr-BE" b="1" dirty="0">
                  <a:solidFill>
                    <a:srgbClr val="00B050"/>
                  </a:solidFill>
                  <a:latin typeface="Bradley Hand ITC"/>
                </a:rPr>
                <a:t>)</a:t>
              </a:r>
              <a:endParaRPr lang="nl" b="1" dirty="0">
                <a:solidFill>
                  <a:srgbClr val="00B050"/>
                </a:solidFill>
                <a:latin typeface="Bradley Hand ITC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04B632-C7C5-525C-81D1-E24D6AA2CC01}"/>
                </a:ext>
              </a:extLst>
            </p:cNvPr>
            <p:cNvSpPr txBox="1"/>
            <p:nvPr/>
          </p:nvSpPr>
          <p:spPr>
            <a:xfrm>
              <a:off x="1752599" y="2609892"/>
              <a:ext cx="1119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322.00</a:t>
              </a:r>
            </a:p>
          </p:txBody>
        </p:sp>
      </p:grp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D46D732-183B-64F9-AD2C-C02D894F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727" y="2424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1DD8A-B306-5F11-DFF2-7246C07E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18" y="2314127"/>
            <a:ext cx="4191585" cy="2753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Veroorzaakte complicaties (volgens type)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" sz="2000" dirty="0"/>
              <a:t>Leg in enkele woorden uit waarom tijdelijke werkloosheid noodzakelijk is </a:t>
            </a:r>
          </a:p>
          <a:p>
            <a:pPr lvl="1"/>
            <a:endParaRPr lang="nl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21</a:t>
            </a:fld>
            <a:endParaRPr lang="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EAD84-4741-2691-B910-00AF459B54F4}"/>
              </a:ext>
            </a:extLst>
          </p:cNvPr>
          <p:cNvSpPr txBox="1"/>
          <p:nvPr/>
        </p:nvSpPr>
        <p:spPr>
          <a:xfrm>
            <a:off x="2173845" y="4060397"/>
            <a:ext cx="317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Vernieling van het bijgebouw waar we het materiaal ABC produceren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910B5-4F40-0E4C-BB3C-45F2B86F44BB}"/>
              </a:ext>
            </a:extLst>
          </p:cNvPr>
          <p:cNvSpPr txBox="1"/>
          <p:nvPr/>
        </p:nvSpPr>
        <p:spPr>
          <a:xfrm>
            <a:off x="1434101" y="4105228"/>
            <a:ext cx="985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sz="1200" dirty="0">
                <a:solidFill>
                  <a:schemeClr val="bg2">
                    <a:lumMod val="75000"/>
                  </a:schemeClr>
                </a:solidFill>
              </a:rPr>
              <a:t>Brand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063495-C525-1A8A-93D7-09564C76BEE3}"/>
              </a:ext>
            </a:extLst>
          </p:cNvPr>
          <p:cNvCxnSpPr/>
          <p:nvPr/>
        </p:nvCxnSpPr>
        <p:spPr>
          <a:xfrm flipV="1">
            <a:off x="1609764" y="4135477"/>
            <a:ext cx="238125" cy="29527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B49BF-35A2-41EE-1E93-BFE6C82FCF7D}"/>
              </a:ext>
            </a:extLst>
          </p:cNvPr>
          <p:cNvCxnSpPr>
            <a:cxnSpLocks/>
          </p:cNvCxnSpPr>
          <p:nvPr/>
        </p:nvCxnSpPr>
        <p:spPr>
          <a:xfrm flipH="1" flipV="1">
            <a:off x="1609764" y="4135477"/>
            <a:ext cx="238125" cy="29527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B966E84-323B-7F6B-C309-EAEF2671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66" y="2305221"/>
            <a:ext cx="4744112" cy="2362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F5E170-6F3C-1FAE-0106-1B579A9297E0}"/>
              </a:ext>
            </a:extLst>
          </p:cNvPr>
          <p:cNvSpPr txBox="1"/>
          <p:nvPr/>
        </p:nvSpPr>
        <p:spPr>
          <a:xfrm>
            <a:off x="5677890" y="3643563"/>
            <a:ext cx="434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De machine XYZ snijdt de planken die gebruikt worden voor de montage van de meubels. Zonder de machine komt de volledige keten tot stilstand</a:t>
            </a:r>
          </a:p>
        </p:txBody>
      </p:sp>
    </p:spTree>
    <p:extLst>
      <p:ext uri="{BB962C8B-B14F-4D97-AF65-F5344CB8AC3E}">
        <p14:creationId xmlns:p14="http://schemas.microsoft.com/office/powerpoint/2010/main" val="15187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CB250-6273-AE7A-E7A2-856B78C1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29" y="1490400"/>
            <a:ext cx="5420646" cy="4984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Werfadres (slecht weer)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" sz="2200" dirty="0"/>
              <a:t>Wees meteen specifiek!</a:t>
            </a:r>
          </a:p>
          <a:p>
            <a:r>
              <a:rPr lang="nl" sz="2200" dirty="0"/>
              <a:t>Geef indien nodig oriëntatiepunten mee </a:t>
            </a:r>
          </a:p>
          <a:p>
            <a:pPr lvl="1"/>
            <a:endParaRPr lang="nl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22</a:t>
            </a:fld>
            <a:endParaRPr lang="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873C0-24CF-5BCE-7056-893015CAC07D}"/>
              </a:ext>
            </a:extLst>
          </p:cNvPr>
          <p:cNvSpPr txBox="1"/>
          <p:nvPr/>
        </p:nvSpPr>
        <p:spPr>
          <a:xfrm>
            <a:off x="6957192" y="5178469"/>
            <a:ext cx="384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Gebouw in aanleg (rode bakstenen) tegenover nummer 80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8D1A5883-5F58-481E-272B-3F419BA41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2792" y="4910400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D4D02063-DDDD-C95D-A392-0ED6B2EC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144988" y="19445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23</a:t>
            </a:fld>
            <a:endParaRPr lang="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Bewijzen van overmacht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10340788" cy="4680000"/>
          </a:xfrm>
        </p:spPr>
        <p:txBody>
          <a:bodyPr>
            <a:normAutofit/>
          </a:bodyPr>
          <a:lstStyle/>
          <a:p>
            <a:pPr lvl="1"/>
            <a:r>
              <a:rPr lang="nl" sz="2000" dirty="0">
                <a:sym typeface="Wingdings" panose="05000000000000000000" pitchFamily="2" charset="2"/>
              </a:rPr>
              <a:t>Enkel</a:t>
            </a:r>
            <a:r>
              <a:rPr lang="nl" sz="2000" dirty="0"/>
              <a:t> meedelen via de online dienst (niet meer via mail)</a:t>
            </a:r>
          </a:p>
        </p:txBody>
      </p:sp>
      <p:pic>
        <p:nvPicPr>
          <p:cNvPr id="8" name="Graphic 7" descr="Email outline">
            <a:extLst>
              <a:ext uri="{FF2B5EF4-FFF2-40B4-BE49-F238E27FC236}">
                <a16:creationId xmlns:a16="http://schemas.microsoft.com/office/drawing/2014/main" id="{8F0939D0-C964-8BC1-0390-E6E3C4C2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2282" y="3043517"/>
            <a:ext cx="1730188" cy="17301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BE7CF2-ED49-6A72-5AC8-0207ECBCB06B}"/>
              </a:ext>
            </a:extLst>
          </p:cNvPr>
          <p:cNvCxnSpPr/>
          <p:nvPr/>
        </p:nvCxnSpPr>
        <p:spPr>
          <a:xfrm>
            <a:off x="1452282" y="3227294"/>
            <a:ext cx="1927412" cy="165847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A03467-B383-5341-D815-E965360F5BA9}"/>
              </a:ext>
            </a:extLst>
          </p:cNvPr>
          <p:cNvCxnSpPr>
            <a:cxnSpLocks/>
          </p:cNvCxnSpPr>
          <p:nvPr/>
        </p:nvCxnSpPr>
        <p:spPr>
          <a:xfrm flipV="1">
            <a:off x="1230793" y="3303494"/>
            <a:ext cx="2061882" cy="150607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6488D5-1233-0BBE-F341-BD8D7B07BD2C}"/>
              </a:ext>
            </a:extLst>
          </p:cNvPr>
          <p:cNvSpPr txBox="1"/>
          <p:nvPr/>
        </p:nvSpPr>
        <p:spPr>
          <a:xfrm>
            <a:off x="5368340" y="4989361"/>
            <a:ext cx="53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Dien de bewijsdocumenten via de online dienst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129E3-D0D1-64DA-3D92-EF4C49DEB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340" y="2716538"/>
            <a:ext cx="5114187" cy="22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1831-1D9A-AE7C-02F1-93FF8998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Waarop letten?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6103-BF9D-CA4A-4E8C-EF22D2004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Een mededeling wijzigen</a:t>
            </a:r>
          </a:p>
          <a:p>
            <a:pPr lvl="1"/>
            <a:r>
              <a:rPr lang="nl" dirty="0"/>
              <a:t>Wijzigingstermijn staat weergegeven</a:t>
            </a:r>
          </a:p>
          <a:p>
            <a:pPr lvl="1"/>
            <a:endParaRPr lang="nl" dirty="0"/>
          </a:p>
          <a:p>
            <a:pPr lvl="1"/>
            <a:endParaRPr lang="nl" dirty="0"/>
          </a:p>
          <a:p>
            <a:pPr lvl="1"/>
            <a:endParaRPr lang="nl" dirty="0"/>
          </a:p>
          <a:p>
            <a:pPr lvl="1"/>
            <a:r>
              <a:rPr lang="nl" dirty="0"/>
              <a:t>Nadat de mededeling is verzonden, kunnen slechts enkele velden aangepast worden</a:t>
            </a:r>
          </a:p>
          <a:p>
            <a:pPr lvl="1"/>
            <a:endParaRPr lang="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C822F-29D1-E47C-9C84-93E98EAB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24</a:t>
            </a:fld>
            <a:endParaRPr lang="nl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6C8EEC-C4DC-1D3E-761A-B1AEEE193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68409"/>
              </p:ext>
            </p:extLst>
          </p:nvPr>
        </p:nvGraphicFramePr>
        <p:xfrm>
          <a:off x="2608730" y="3945360"/>
          <a:ext cx="67623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188">
                  <a:extLst>
                    <a:ext uri="{9D8B030D-6E8A-4147-A177-3AD203B41FA5}">
                      <a16:colId xmlns:a16="http://schemas.microsoft.com/office/drawing/2014/main" val="1818721029"/>
                    </a:ext>
                  </a:extLst>
                </a:gridCol>
                <a:gridCol w="3381188">
                  <a:extLst>
                    <a:ext uri="{9D8B030D-6E8A-4147-A177-3AD203B41FA5}">
                      <a16:colId xmlns:a16="http://schemas.microsoft.com/office/drawing/2014/main" val="3240416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" sz="1600" dirty="0"/>
                        <a:t>Aanpasbaar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" sz="1600" dirty="0"/>
                        <a:t>Niet aanpasbaar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8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" sz="1600" dirty="0"/>
                        <a:t>Een werknemer verwijderen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" sz="1600" dirty="0"/>
                        <a:t>Een werknemer toevoegen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" sz="1600" dirty="0"/>
                        <a:t>Veroorzaakte complicaties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" sz="1600" dirty="0"/>
                        <a:t>Werfadres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0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" sz="1600" dirty="0"/>
                        <a:t>Bewijzen van overmacht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" sz="1600" dirty="0"/>
                        <a:t>Een bewijs van overmacht verwijderen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08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" sz="1600" dirty="0"/>
                        <a:t>Einddatum inkorten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1600" dirty="0"/>
                        <a:t>Begindatum van 1ste effectieve 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5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" sz="1600" dirty="0"/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" sz="1600" dirty="0"/>
                        <a:t>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218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F728BB6-9616-5723-7209-C666EC40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678" y="1490400"/>
            <a:ext cx="3221948" cy="1062795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9CC3DFAF-7900-9206-B2DF-C775530C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071452" y="23348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BCE9-51DE-A6AF-B0BF-17B927B7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Twee bijzondere gevallen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7C7E0-F809-3F89-3742-908D6D089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25</a:t>
            </a:fld>
            <a:endParaRPr lang="nl" dirty="0"/>
          </a:p>
        </p:txBody>
      </p:sp>
      <p:pic>
        <p:nvPicPr>
          <p:cNvPr id="4" name="Graphic 3" descr="Badge outline">
            <a:extLst>
              <a:ext uri="{FF2B5EF4-FFF2-40B4-BE49-F238E27FC236}">
                <a16:creationId xmlns:a16="http://schemas.microsoft.com/office/drawing/2014/main" id="{44D86B96-F86A-9CAA-82C9-CDA5A5A21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0238" y="4850903"/>
            <a:ext cx="907503" cy="90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0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49E6BF-488E-848D-0F43-B4065E919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8803"/>
            <a:ext cx="12192000" cy="1494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FD3AA-DA2F-26E7-2DC8-3B6EAFA4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1) Waar kan ik de mededelingen terugvinden die via de oude online dienst zijn ingediend?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5BB3-654C-0D33-C352-2CC072731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" dirty="0"/>
              <a:t>Tot 6 maanden raadpleegbaar in de oude online dienst via deze knop</a:t>
            </a:r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r>
              <a:rPr lang="nl" dirty="0"/>
              <a:t>Mededelingen ingediend via de nieuwe online dienst zijn raadpleegbaar vanaf de startpagina van de nieuwe online dienst </a:t>
            </a:r>
          </a:p>
          <a:p>
            <a:endParaRPr lang="nl" dirty="0"/>
          </a:p>
          <a:p>
            <a:pPr marL="0" indent="0">
              <a:buNone/>
            </a:pPr>
            <a:endParaRPr lang="nl" dirty="0"/>
          </a:p>
          <a:p>
            <a:endParaRPr lang="nl" dirty="0"/>
          </a:p>
          <a:p>
            <a:endParaRPr lang="nl" dirty="0"/>
          </a:p>
          <a:p>
            <a:pPr marL="0" indent="0">
              <a:buNone/>
            </a:pPr>
            <a:endParaRPr lang="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CEA9-44E6-FE9C-0BD3-82DB9D851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26</a:t>
            </a:fld>
            <a:endParaRPr lang="nl" dirty="0"/>
          </a:p>
        </p:txBody>
      </p:sp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9B64E464-0E5F-2FE0-EB2A-D2414498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449499" y="2570254"/>
            <a:ext cx="914400" cy="914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55DFF4F1-C1FF-9C39-0FD5-B8F181E76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587977" y="34901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4EE268-EBB6-746D-D675-A637B68B1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696" y="1337124"/>
            <a:ext cx="6317849" cy="2226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A0664-5CD5-B419-7280-75AE3D13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2) Tijdelijke werkloosheid wegens sociale actie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2C8A-0583-C117-F57A-D8DC4A5B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3503169" cy="4680000"/>
          </a:xfrm>
        </p:spPr>
        <p:txBody>
          <a:bodyPr/>
          <a:lstStyle/>
          <a:p>
            <a:r>
              <a:rPr lang="nl" dirty="0"/>
              <a:t>Die module </a:t>
            </a:r>
          </a:p>
          <a:p>
            <a:pPr lvl="1"/>
            <a:r>
              <a:rPr lang="nl" dirty="0"/>
              <a:t>Zal later gemoderniseerd worden</a:t>
            </a:r>
          </a:p>
          <a:p>
            <a:pPr lvl="1"/>
            <a:r>
              <a:rPr lang="nl" dirty="0"/>
              <a:t>Is toegankelijk via de nieuwe online dienst </a:t>
            </a:r>
          </a:p>
          <a:p>
            <a:endParaRPr lang="nl" dirty="0"/>
          </a:p>
          <a:p>
            <a:pPr marL="0" indent="0">
              <a:buNone/>
            </a:pPr>
            <a:endParaRPr lang="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A9375-DE4F-0B9E-F5E0-7D60B6049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523" y="6112050"/>
            <a:ext cx="752476" cy="412751"/>
          </a:xfrm>
        </p:spPr>
        <p:txBody>
          <a:bodyPr/>
          <a:lstStyle/>
          <a:p>
            <a:fld id="{1A702769-3850-4183-AD4D-D4D1727092EA}" type="slidenum">
              <a:rPr lang="fr-BE" smtClean="0"/>
              <a:pPr/>
              <a:t>27</a:t>
            </a:fld>
            <a:endParaRPr lang="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33A8A0-9487-9C9B-B4B0-98D3B53E1480}"/>
              </a:ext>
            </a:extLst>
          </p:cNvPr>
          <p:cNvGrpSpPr/>
          <p:nvPr/>
        </p:nvGrpSpPr>
        <p:grpSpPr>
          <a:xfrm>
            <a:off x="10139572" y="2565022"/>
            <a:ext cx="1052616" cy="914400"/>
            <a:chOff x="10488707" y="2703685"/>
            <a:chExt cx="1052616" cy="914400"/>
          </a:xfrm>
        </p:grpSpPr>
        <p:pic>
          <p:nvPicPr>
            <p:cNvPr id="9" name="Graphic 8" descr="Right pointing backhand index with solid fill">
              <a:extLst>
                <a:ext uri="{FF2B5EF4-FFF2-40B4-BE49-F238E27FC236}">
                  <a16:creationId xmlns:a16="http://schemas.microsoft.com/office/drawing/2014/main" id="{342312F0-92C2-5358-06E1-9A142A922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626922" y="2703685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6F1FBE-0B30-9460-6798-FFB2DFF44FF6}"/>
                </a:ext>
              </a:extLst>
            </p:cNvPr>
            <p:cNvSpPr txBox="1"/>
            <p:nvPr/>
          </p:nvSpPr>
          <p:spPr>
            <a:xfrm>
              <a:off x="10488707" y="2976218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1.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EDDF9F-E189-3DE8-5FCF-3B2E57A9081F}"/>
              </a:ext>
            </a:extLst>
          </p:cNvPr>
          <p:cNvGrpSpPr/>
          <p:nvPr/>
        </p:nvGrpSpPr>
        <p:grpSpPr>
          <a:xfrm>
            <a:off x="5456283" y="3429000"/>
            <a:ext cx="1097101" cy="914400"/>
            <a:chOff x="583258" y="4613635"/>
            <a:chExt cx="1097101" cy="914400"/>
          </a:xfrm>
        </p:grpSpPr>
        <p:pic>
          <p:nvPicPr>
            <p:cNvPr id="10" name="Graphic 9" descr="Right pointing backhand index with solid fill">
              <a:extLst>
                <a:ext uri="{FF2B5EF4-FFF2-40B4-BE49-F238E27FC236}">
                  <a16:creationId xmlns:a16="http://schemas.microsoft.com/office/drawing/2014/main" id="{0620B9EF-149C-D1C4-9AFA-636340AA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765959" y="4613635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3ADF24-5286-423E-392B-F9F5D783826E}"/>
                </a:ext>
              </a:extLst>
            </p:cNvPr>
            <p:cNvSpPr txBox="1"/>
            <p:nvPr/>
          </p:nvSpPr>
          <p:spPr>
            <a:xfrm>
              <a:off x="583258" y="4879798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2.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79B9B6-001C-C39B-339C-939D9226BAEB}"/>
              </a:ext>
            </a:extLst>
          </p:cNvPr>
          <p:cNvGrpSpPr/>
          <p:nvPr/>
        </p:nvGrpSpPr>
        <p:grpSpPr>
          <a:xfrm>
            <a:off x="3646926" y="4343400"/>
            <a:ext cx="1251900" cy="914400"/>
            <a:chOff x="3305671" y="4527788"/>
            <a:chExt cx="1251900" cy="9144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BDA19A-3E7E-DBC7-4D80-1293181173E2}"/>
                </a:ext>
              </a:extLst>
            </p:cNvPr>
            <p:cNvSpPr txBox="1"/>
            <p:nvPr/>
          </p:nvSpPr>
          <p:spPr>
            <a:xfrm>
              <a:off x="3305671" y="4800322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3.</a:t>
              </a:r>
            </a:p>
          </p:txBody>
        </p:sp>
        <p:pic>
          <p:nvPicPr>
            <p:cNvPr id="18" name="Graphic 17" descr="Right pointing backhand index with solid fill">
              <a:extLst>
                <a:ext uri="{FF2B5EF4-FFF2-40B4-BE49-F238E27FC236}">
                  <a16:creationId xmlns:a16="http://schemas.microsoft.com/office/drawing/2014/main" id="{ED0C29CA-6B93-1DA8-6BDE-F8C52577C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43171" y="4527788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DECA04F-34EA-4020-9572-A36D01A80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696" y="4474789"/>
            <a:ext cx="6633596" cy="18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B3A4-E4C8-AA6B-23D7-FFB06277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Een probleem. Wat nu?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95C0D-0906-C750-8150-030055DF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28</a:t>
            </a:fld>
            <a:endParaRPr lang="nl" dirty="0"/>
          </a:p>
        </p:txBody>
      </p:sp>
      <p:pic>
        <p:nvPicPr>
          <p:cNvPr id="4" name="Graphic 3" descr="Question mark outline">
            <a:extLst>
              <a:ext uri="{FF2B5EF4-FFF2-40B4-BE49-F238E27FC236}">
                <a16:creationId xmlns:a16="http://schemas.microsoft.com/office/drawing/2014/main" id="{7A26A5F6-697F-A517-E3D9-AC38C492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4025" y="4918565"/>
            <a:ext cx="836472" cy="8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C524E-3A63-C683-1A3C-17A9872A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007" y="3353556"/>
            <a:ext cx="2287456" cy="2751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BF25B-C4AE-FF80-2A15-4B54ECF6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169" y="1671455"/>
            <a:ext cx="2905530" cy="1676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BAD8F-BD27-FFFB-7A36-C70BCC17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Hoe ons contacteren?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6FDD-9152-95B1-9627-1A3D2478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6895581" cy="4680000"/>
          </a:xfrm>
        </p:spPr>
        <p:txBody>
          <a:bodyPr>
            <a:normAutofit lnSpcReduction="10000"/>
          </a:bodyPr>
          <a:lstStyle/>
          <a:p>
            <a:r>
              <a:rPr lang="nl" dirty="0"/>
              <a:t>Vragen over </a:t>
            </a:r>
            <a:r>
              <a:rPr lang="nl" b="1" dirty="0"/>
              <a:t>het gebruik</a:t>
            </a:r>
            <a:r>
              <a:rPr lang="nl" dirty="0"/>
              <a:t> van de nieuwe online dienst? </a:t>
            </a:r>
            <a:r>
              <a:rPr lang="nl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@Portaal Sociale Zekerheid</a:t>
            </a:r>
          </a:p>
          <a:p>
            <a:pPr lvl="1"/>
            <a:r>
              <a:rPr lang="nl" dirty="0"/>
              <a:t>Bekijk de handleiding die beschikbaar is op </a:t>
            </a:r>
            <a:r>
              <a:rPr lang="nl" dirty="0">
                <a:hlinkClick r:id="rId4"/>
              </a:rPr>
              <a:t>deze pagina</a:t>
            </a:r>
            <a:endParaRPr lang="nl" dirty="0">
              <a:hlinkClick r:id="rId5"/>
            </a:endParaRPr>
          </a:p>
          <a:p>
            <a:pPr lvl="1"/>
            <a:r>
              <a:rPr lang="nl" dirty="0">
                <a:hlinkClick r:id="rId5"/>
              </a:rPr>
              <a:t>Contactformulier </a:t>
            </a:r>
            <a:r>
              <a:rPr lang="nl" dirty="0"/>
              <a:t>(online diensten)</a:t>
            </a:r>
          </a:p>
          <a:p>
            <a:pPr lvl="1"/>
            <a:r>
              <a:rPr lang="nl" dirty="0"/>
              <a:t>Contactcenter van het Portaal van de Sociale Zekerheid: 02 511 51 51 </a:t>
            </a:r>
          </a:p>
          <a:p>
            <a:endParaRPr lang="nl" dirty="0"/>
          </a:p>
          <a:p>
            <a:r>
              <a:rPr lang="nl" dirty="0"/>
              <a:t>Vragen over uw </a:t>
            </a:r>
            <a:r>
              <a:rPr lang="nl" b="1" dirty="0"/>
              <a:t>dossier</a:t>
            </a:r>
            <a:r>
              <a:rPr lang="nl" dirty="0"/>
              <a:t> tijdelijk werkloosheid? </a:t>
            </a:r>
            <a:r>
              <a:rPr lang="nl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@RVA</a:t>
            </a:r>
            <a:endParaRPr lang="nl" dirty="0"/>
          </a:p>
          <a:p>
            <a:pPr lvl="1"/>
            <a:r>
              <a:rPr lang="nl" dirty="0"/>
              <a:t>Het antwoord staat misschien wel in de rubriek </a:t>
            </a:r>
            <a:r>
              <a:rPr lang="nl" dirty="0">
                <a:hlinkClick r:id="rId6"/>
              </a:rPr>
              <a:t>Tijdelijke werkloosheid</a:t>
            </a:r>
            <a:r>
              <a:rPr lang="nl" dirty="0"/>
              <a:t> van onze website?</a:t>
            </a:r>
          </a:p>
          <a:p>
            <a:pPr lvl="1"/>
            <a:r>
              <a:rPr lang="nl" dirty="0">
                <a:hlinkClick r:id="rId7"/>
              </a:rPr>
              <a:t>Contactformulier</a:t>
            </a:r>
            <a:r>
              <a:rPr lang="nl" dirty="0"/>
              <a:t> (dossiers)</a:t>
            </a:r>
          </a:p>
          <a:p>
            <a:pPr lvl="1"/>
            <a:r>
              <a:rPr lang="nl" dirty="0"/>
              <a:t>Contactcenter van de RVA: 02 515 44 44 (keuze 3)</a:t>
            </a:r>
          </a:p>
          <a:p>
            <a:endParaRPr lang="nl" dirty="0"/>
          </a:p>
          <a:p>
            <a:pPr lvl="1"/>
            <a:endParaRPr lang="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83B89-A860-9D23-1B08-68A0FDD62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29</a:t>
            </a:fld>
            <a:endParaRPr lang="nl" dirty="0"/>
          </a:p>
        </p:txBody>
      </p:sp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38CA2292-00DA-42E2-E506-C96ADC98E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4657" y="4349335"/>
            <a:ext cx="914400" cy="914400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D294E525-9A8E-743E-31DF-B9BE1D333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7489" y="19891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828A48-C1FE-C17C-6FA4-669082AF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5303"/>
            <a:ext cx="7018466" cy="4148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62AF5-CFFC-1BCE-628E-705C3042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Deze webinar gaat over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47A8-7DD6-EF76-8EED-A7BD3609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6" y="1462287"/>
            <a:ext cx="10515600" cy="4680000"/>
          </a:xfrm>
        </p:spPr>
        <p:txBody>
          <a:bodyPr/>
          <a:lstStyle/>
          <a:p>
            <a:r>
              <a:rPr lang="nl" dirty="0"/>
              <a:t>... deze online dienst (</a:t>
            </a:r>
            <a:r>
              <a:rPr lang="nl" dirty="0">
                <a:hlinkClick r:id="rId3"/>
              </a:rPr>
              <a:t>toegang</a:t>
            </a:r>
            <a:r>
              <a:rPr lang="nl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F2607-EBFF-0B8F-153B-C30C94C4F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3</a:t>
            </a:fld>
            <a:endParaRPr lang="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DD5AC-7545-73C0-CDBD-25F9785B6698}"/>
              </a:ext>
            </a:extLst>
          </p:cNvPr>
          <p:cNvSpPr/>
          <p:nvPr/>
        </p:nvSpPr>
        <p:spPr>
          <a:xfrm>
            <a:off x="7188200" y="5926667"/>
            <a:ext cx="1927837" cy="56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"/>
          </a:p>
        </p:txBody>
      </p:sp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F7FBB483-C391-C6FE-5CB1-BA509FEA4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02351">
            <a:off x="5363563" y="3997327"/>
            <a:ext cx="4233333" cy="380216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9D2F70-4229-1BA2-B59A-70958AB18E92}"/>
              </a:ext>
            </a:extLst>
          </p:cNvPr>
          <p:cNvSpPr/>
          <p:nvPr/>
        </p:nvSpPr>
        <p:spPr>
          <a:xfrm>
            <a:off x="8355105" y="2169459"/>
            <a:ext cx="1667777" cy="3757208"/>
          </a:xfrm>
          <a:custGeom>
            <a:avLst/>
            <a:gdLst>
              <a:gd name="connsiteX0" fmla="*/ 0 w 2286342"/>
              <a:gd name="connsiteY0" fmla="*/ 3451412 h 3569392"/>
              <a:gd name="connsiteX1" fmla="*/ 1909483 w 2286342"/>
              <a:gd name="connsiteY1" fmla="*/ 3146612 h 3569392"/>
              <a:gd name="connsiteX2" fmla="*/ 2286000 w 2286342"/>
              <a:gd name="connsiteY2" fmla="*/ 0 h 35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342" h="3569392">
                <a:moveTo>
                  <a:pt x="0" y="3451412"/>
                </a:moveTo>
                <a:cubicBezTo>
                  <a:pt x="764241" y="3586629"/>
                  <a:pt x="1528483" y="3721847"/>
                  <a:pt x="1909483" y="3146612"/>
                </a:cubicBezTo>
                <a:cubicBezTo>
                  <a:pt x="2290483" y="2571377"/>
                  <a:pt x="2288241" y="1285688"/>
                  <a:pt x="2286000" y="0"/>
                </a:cubicBezTo>
              </a:path>
            </a:pathLst>
          </a:custGeom>
          <a:ln w="3810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84EC7B-9763-5082-9F4B-F57DDD5A7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411" y="199361"/>
            <a:ext cx="5537499" cy="19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19CCD-48A4-306A-9480-B43647388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30</a:t>
            </a:fld>
            <a:endParaRPr lang="nl" dirty="0"/>
          </a:p>
        </p:txBody>
      </p:sp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2C8E38A5-0A46-51BC-D86B-0324BDD0B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3" y="1764504"/>
            <a:ext cx="6405178" cy="374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24BAEC-4182-B7B7-5949-AF9F4D92A694}"/>
              </a:ext>
            </a:extLst>
          </p:cNvPr>
          <p:cNvSpPr txBox="1">
            <a:spLocks/>
          </p:cNvSpPr>
          <p:nvPr/>
        </p:nvSpPr>
        <p:spPr>
          <a:xfrm>
            <a:off x="163607" y="489673"/>
            <a:ext cx="11942568" cy="1274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B142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l" dirty="0">
                <a:solidFill>
                  <a:schemeClr val="accent4"/>
                </a:solidFill>
              </a:rPr>
              <a:t>Bedankt voor uw aandacht!</a:t>
            </a:r>
          </a:p>
        </p:txBody>
      </p:sp>
    </p:spTree>
    <p:extLst>
      <p:ext uri="{BB962C8B-B14F-4D97-AF65-F5344CB8AC3E}">
        <p14:creationId xmlns:p14="http://schemas.microsoft.com/office/powerpoint/2010/main" val="1356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849C-CCE4-99F7-F611-EB7768FA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E7497-33DA-C11A-F54C-1E7F48FD3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4</a:t>
            </a:fld>
            <a:endParaRPr lang="n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C6EE4D-0B41-EAF0-D28D-D09FB121A854}"/>
              </a:ext>
            </a:extLst>
          </p:cNvPr>
          <p:cNvGrpSpPr/>
          <p:nvPr/>
        </p:nvGrpSpPr>
        <p:grpSpPr>
          <a:xfrm>
            <a:off x="1161273" y="1491200"/>
            <a:ext cx="3684156" cy="914400"/>
            <a:chOff x="1161273" y="1491200"/>
            <a:chExt cx="3684156" cy="914400"/>
          </a:xfrm>
        </p:grpSpPr>
        <p:pic>
          <p:nvPicPr>
            <p:cNvPr id="5" name="Graphic 4" descr="Open book outline">
              <a:extLst>
                <a:ext uri="{FF2B5EF4-FFF2-40B4-BE49-F238E27FC236}">
                  <a16:creationId xmlns:a16="http://schemas.microsoft.com/office/drawing/2014/main" id="{67D7880A-7B8C-E3B8-B294-FF58D8904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1273" y="149120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8DEC33-04EA-08BF-11BD-25AA72B8E906}"/>
                </a:ext>
              </a:extLst>
            </p:cNvPr>
            <p:cNvSpPr txBox="1"/>
            <p:nvPr/>
          </p:nvSpPr>
          <p:spPr>
            <a:xfrm>
              <a:off x="2218770" y="1748345"/>
              <a:ext cx="2626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sz="2000" dirty="0"/>
                <a:t>Context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483079-E6A1-2791-5B9A-7CAC43DEB9D0}"/>
              </a:ext>
            </a:extLst>
          </p:cNvPr>
          <p:cNvGrpSpPr/>
          <p:nvPr/>
        </p:nvGrpSpPr>
        <p:grpSpPr>
          <a:xfrm>
            <a:off x="1161273" y="2430233"/>
            <a:ext cx="3789655" cy="914400"/>
            <a:chOff x="1161273" y="2430233"/>
            <a:chExt cx="3789655" cy="914400"/>
          </a:xfrm>
        </p:grpSpPr>
        <p:pic>
          <p:nvPicPr>
            <p:cNvPr id="7" name="Graphic 6" descr="New outline">
              <a:extLst>
                <a:ext uri="{FF2B5EF4-FFF2-40B4-BE49-F238E27FC236}">
                  <a16:creationId xmlns:a16="http://schemas.microsoft.com/office/drawing/2014/main" id="{0F71F158-1F23-BAF9-320D-536F3F974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1273" y="2430233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3FA49-700C-BB9F-48B9-4AFD8B41FB29}"/>
                </a:ext>
              </a:extLst>
            </p:cNvPr>
            <p:cNvSpPr txBox="1"/>
            <p:nvPr/>
          </p:nvSpPr>
          <p:spPr>
            <a:xfrm>
              <a:off x="2218770" y="2687378"/>
              <a:ext cx="2732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" sz="2000" dirty="0"/>
                <a:t>Belangrijkste wijzigingen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AC78E9-C429-B0AE-73D9-887B6D1D67A7}"/>
              </a:ext>
            </a:extLst>
          </p:cNvPr>
          <p:cNvGrpSpPr/>
          <p:nvPr/>
        </p:nvGrpSpPr>
        <p:grpSpPr>
          <a:xfrm>
            <a:off x="1161273" y="3458783"/>
            <a:ext cx="3404743" cy="914400"/>
            <a:chOff x="1161273" y="3458783"/>
            <a:chExt cx="3404743" cy="914400"/>
          </a:xfrm>
        </p:grpSpPr>
        <p:pic>
          <p:nvPicPr>
            <p:cNvPr id="10" name="Graphic 9" descr="Glasses outline">
              <a:extLst>
                <a:ext uri="{FF2B5EF4-FFF2-40B4-BE49-F238E27FC236}">
                  <a16:creationId xmlns:a16="http://schemas.microsoft.com/office/drawing/2014/main" id="{C13A0B3A-E917-0606-35C0-FE2AEC601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1273" y="345878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D73EBB-6441-B1D7-4E56-1D622B90D178}"/>
                </a:ext>
              </a:extLst>
            </p:cNvPr>
            <p:cNvSpPr txBox="1"/>
            <p:nvPr/>
          </p:nvSpPr>
          <p:spPr>
            <a:xfrm>
              <a:off x="2218770" y="3761636"/>
              <a:ext cx="2347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" sz="2000" dirty="0"/>
                <a:t>Waarop letten?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A10245-E446-6C43-96B7-FFA1CF2804AF}"/>
              </a:ext>
            </a:extLst>
          </p:cNvPr>
          <p:cNvGrpSpPr/>
          <p:nvPr/>
        </p:nvGrpSpPr>
        <p:grpSpPr>
          <a:xfrm>
            <a:off x="1257818" y="4501279"/>
            <a:ext cx="3573524" cy="721311"/>
            <a:chOff x="1257818" y="4501279"/>
            <a:chExt cx="3573524" cy="721311"/>
          </a:xfrm>
        </p:grpSpPr>
        <p:pic>
          <p:nvPicPr>
            <p:cNvPr id="12" name="Graphic 11" descr="Badge outline">
              <a:extLst>
                <a:ext uri="{FF2B5EF4-FFF2-40B4-BE49-F238E27FC236}">
                  <a16:creationId xmlns:a16="http://schemas.microsoft.com/office/drawing/2014/main" id="{02893E3D-C8AE-9AB9-28EE-0AE2552CA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7818" y="4501279"/>
              <a:ext cx="721311" cy="72131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6BCB8F-3739-56BF-7672-A63C363B270B}"/>
                </a:ext>
              </a:extLst>
            </p:cNvPr>
            <p:cNvSpPr txBox="1"/>
            <p:nvPr/>
          </p:nvSpPr>
          <p:spPr>
            <a:xfrm>
              <a:off x="2218770" y="4661879"/>
              <a:ext cx="261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sz="2000" dirty="0"/>
                <a:t>Twee bijzondere gevallen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542BF9-AFEF-C227-9C9F-CDB162EC1B2E}"/>
              </a:ext>
            </a:extLst>
          </p:cNvPr>
          <p:cNvGrpSpPr/>
          <p:nvPr/>
        </p:nvGrpSpPr>
        <p:grpSpPr>
          <a:xfrm>
            <a:off x="1200237" y="5366800"/>
            <a:ext cx="3240808" cy="836472"/>
            <a:chOff x="1200237" y="5366800"/>
            <a:chExt cx="3240808" cy="836472"/>
          </a:xfrm>
        </p:grpSpPr>
        <p:pic>
          <p:nvPicPr>
            <p:cNvPr id="14" name="Graphic 13" descr="Question mark outline">
              <a:extLst>
                <a:ext uri="{FF2B5EF4-FFF2-40B4-BE49-F238E27FC236}">
                  <a16:creationId xmlns:a16="http://schemas.microsoft.com/office/drawing/2014/main" id="{F2579E97-3C61-9E79-12C6-98BFF96F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0237" y="5366800"/>
              <a:ext cx="836472" cy="8364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DE0B05-641B-929D-3530-9696EA5FED19}"/>
                </a:ext>
              </a:extLst>
            </p:cNvPr>
            <p:cNvSpPr txBox="1"/>
            <p:nvPr/>
          </p:nvSpPr>
          <p:spPr>
            <a:xfrm>
              <a:off x="2218770" y="5584981"/>
              <a:ext cx="2222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" sz="2000" dirty="0"/>
                <a:t>In geval van problemen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79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A9B5-A432-D9FE-1BD4-70533C91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Spelregels</a:t>
            </a:r>
          </a:p>
        </p:txBody>
      </p:sp>
      <p:pic>
        <p:nvPicPr>
          <p:cNvPr id="6" name="Content Placeholder 5" descr="Radio microphone outline">
            <a:extLst>
              <a:ext uri="{FF2B5EF4-FFF2-40B4-BE49-F238E27FC236}">
                <a16:creationId xmlns:a16="http://schemas.microsoft.com/office/drawing/2014/main" id="{B9FAFA39-394F-074B-509E-820EF57E7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040" y="1889779"/>
            <a:ext cx="1666407" cy="16664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1A61A-8D4C-6A6C-237D-0011C4DC5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5</a:t>
            </a:fld>
            <a:endParaRPr lang="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FCDB2-05E7-6367-AB23-639B09F124AC}"/>
              </a:ext>
            </a:extLst>
          </p:cNvPr>
          <p:cNvCxnSpPr>
            <a:cxnSpLocks/>
          </p:cNvCxnSpPr>
          <p:nvPr/>
        </p:nvCxnSpPr>
        <p:spPr>
          <a:xfrm>
            <a:off x="747511" y="1974873"/>
            <a:ext cx="1531937" cy="1454127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2FC83F-0D72-97B5-3BF3-36D19FC890D8}"/>
              </a:ext>
            </a:extLst>
          </p:cNvPr>
          <p:cNvCxnSpPr>
            <a:cxnSpLocks/>
          </p:cNvCxnSpPr>
          <p:nvPr/>
        </p:nvCxnSpPr>
        <p:spPr>
          <a:xfrm flipV="1">
            <a:off x="523394" y="2005391"/>
            <a:ext cx="1756053" cy="1423609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AFDAEF-DC29-963F-71B4-8C2A30638F39}"/>
              </a:ext>
            </a:extLst>
          </p:cNvPr>
          <p:cNvGrpSpPr/>
          <p:nvPr/>
        </p:nvGrpSpPr>
        <p:grpSpPr>
          <a:xfrm>
            <a:off x="4871095" y="3126995"/>
            <a:ext cx="5246418" cy="914400"/>
            <a:chOff x="6820593" y="3579009"/>
            <a:chExt cx="5246418" cy="914400"/>
          </a:xfrm>
        </p:grpSpPr>
        <p:pic>
          <p:nvPicPr>
            <p:cNvPr id="5" name="Graphic 4" descr="Comment Dislike outline">
              <a:extLst>
                <a:ext uri="{FF2B5EF4-FFF2-40B4-BE49-F238E27FC236}">
                  <a16:creationId xmlns:a16="http://schemas.microsoft.com/office/drawing/2014/main" id="{701479FD-1123-B7F7-CE6A-B284DB408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72800" y="3579009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omment Like outline">
              <a:extLst>
                <a:ext uri="{FF2B5EF4-FFF2-40B4-BE49-F238E27FC236}">
                  <a16:creationId xmlns:a16="http://schemas.microsoft.com/office/drawing/2014/main" id="{E239A13F-1C31-0133-5C24-4B9EA31C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20593" y="3579009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8639A0-C477-357B-60F3-DB3B74B0D378}"/>
                </a:ext>
              </a:extLst>
            </p:cNvPr>
            <p:cNvSpPr txBox="1"/>
            <p:nvPr/>
          </p:nvSpPr>
          <p:spPr>
            <a:xfrm>
              <a:off x="7578412" y="3686731"/>
              <a:ext cx="1494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sz="1400" dirty="0"/>
                <a:t>Algemene vragen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A0D8CB-1CE0-BB47-3833-27CB73EC3EB4}"/>
                </a:ext>
              </a:extLst>
            </p:cNvPr>
            <p:cNvSpPr txBox="1"/>
            <p:nvPr/>
          </p:nvSpPr>
          <p:spPr>
            <a:xfrm>
              <a:off x="9830619" y="3681923"/>
              <a:ext cx="2236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" sz="1400" dirty="0"/>
                <a:t>Vragen over dossiers, werknemers ...</a:t>
              </a:r>
            </a:p>
          </p:txBody>
        </p:sp>
      </p:grpSp>
      <p:pic>
        <p:nvPicPr>
          <p:cNvPr id="3" name="Image 3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4B56648D-0A14-F395-8597-FF277587CE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00" y="2072396"/>
            <a:ext cx="9248775" cy="64770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BF00F945-34F0-A088-BA96-6B07A01EF7FE}"/>
              </a:ext>
            </a:extLst>
          </p:cNvPr>
          <p:cNvSpPr/>
          <p:nvPr/>
        </p:nvSpPr>
        <p:spPr>
          <a:xfrm>
            <a:off x="3680651" y="2070966"/>
            <a:ext cx="669261" cy="722104"/>
          </a:xfrm>
          <a:prstGeom prst="ellipse">
            <a:avLst/>
          </a:prstGeom>
          <a:noFill/>
          <a:ln w="44450">
            <a:solidFill>
              <a:srgbClr val="6E6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C6EAE-5C60-C130-659A-780586C030AD}"/>
              </a:ext>
            </a:extLst>
          </p:cNvPr>
          <p:cNvSpPr txBox="1"/>
          <p:nvPr/>
        </p:nvSpPr>
        <p:spPr>
          <a:xfrm>
            <a:off x="4782881" y="2754351"/>
            <a:ext cx="3727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" sz="1800" dirty="0"/>
              <a:t>Stel enkel vragen via het tabblad Q&amp;A</a:t>
            </a:r>
          </a:p>
          <a:p>
            <a:endParaRPr lang="nl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9FF075-4EA6-46B2-64AC-1EAB7CC75F20}"/>
              </a:ext>
            </a:extLst>
          </p:cNvPr>
          <p:cNvGrpSpPr/>
          <p:nvPr/>
        </p:nvGrpSpPr>
        <p:grpSpPr>
          <a:xfrm>
            <a:off x="3146343" y="4414039"/>
            <a:ext cx="5278304" cy="2212358"/>
            <a:chOff x="3146343" y="4414039"/>
            <a:chExt cx="5278304" cy="221235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9538F7-DDCE-B588-E797-6BAAD0D51B46}"/>
                </a:ext>
              </a:extLst>
            </p:cNvPr>
            <p:cNvGrpSpPr/>
            <p:nvPr/>
          </p:nvGrpSpPr>
          <p:grpSpPr>
            <a:xfrm>
              <a:off x="4473094" y="4414039"/>
              <a:ext cx="2994212" cy="1775012"/>
              <a:chOff x="3773113" y="4327467"/>
              <a:chExt cx="2994212" cy="1775012"/>
            </a:xfrm>
          </p:grpSpPr>
          <p:pic>
            <p:nvPicPr>
              <p:cNvPr id="27" name="Graphic 26" descr="Voice outline">
                <a:extLst>
                  <a:ext uri="{FF2B5EF4-FFF2-40B4-BE49-F238E27FC236}">
                    <a16:creationId xmlns:a16="http://schemas.microsoft.com/office/drawing/2014/main" id="{F9F1C6FE-80EC-1C4F-AC18-28D8D7B03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364783" y="4327467"/>
                <a:ext cx="1775012" cy="1775012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5488F0-6B32-A612-894E-EB41458D571C}"/>
                  </a:ext>
                </a:extLst>
              </p:cNvPr>
              <p:cNvSpPr txBox="1"/>
              <p:nvPr/>
            </p:nvSpPr>
            <p:spPr>
              <a:xfrm>
                <a:off x="3773113" y="5733147"/>
                <a:ext cx="2994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" dirty="0"/>
                  <a:t>Webinar wordt opgenomen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B939D5-0622-827B-370A-2EB91C2C160C}"/>
                </a:ext>
              </a:extLst>
            </p:cNvPr>
            <p:cNvSpPr txBox="1"/>
            <p:nvPr/>
          </p:nvSpPr>
          <p:spPr>
            <a:xfrm>
              <a:off x="3146343" y="6103177"/>
              <a:ext cx="52783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6E68AE"/>
                </a:buClr>
              </a:pPr>
              <a:r>
                <a:rPr lang="nl" sz="1400" dirty="0"/>
                <a:t>Link naar de opname en de presentatie op de RVA-website en via mail</a:t>
              </a:r>
            </a:p>
            <a:p>
              <a:endParaRPr lang="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14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A79-BD7A-8EC4-3451-EEE0EFE7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4AD90-49BA-CB7D-604D-2B6CA2DE4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6</a:t>
            </a:fld>
            <a:endParaRPr lang="nl" dirty="0"/>
          </a:p>
        </p:txBody>
      </p:sp>
      <p:pic>
        <p:nvPicPr>
          <p:cNvPr id="4" name="Graphic 3" descr="Open book outline">
            <a:extLst>
              <a:ext uri="{FF2B5EF4-FFF2-40B4-BE49-F238E27FC236}">
                <a16:creationId xmlns:a16="http://schemas.microsoft.com/office/drawing/2014/main" id="{FB02BE82-9B10-BA8B-B053-5AA2E643B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188" y="4610916"/>
            <a:ext cx="1510209" cy="1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0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F3B7-436C-2E75-6925-AF281AA7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3479-8BE2-F8E2-E391-96B2E1BE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" dirty="0"/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endParaRPr lang="nl" dirty="0"/>
          </a:p>
          <a:p>
            <a:r>
              <a:rPr lang="nl" dirty="0"/>
              <a:t>Strategische doelstellingen van de RVA</a:t>
            </a:r>
          </a:p>
          <a:p>
            <a:pPr lvl="1"/>
            <a:r>
              <a:rPr lang="nl" dirty="0"/>
              <a:t>Digital First!</a:t>
            </a:r>
          </a:p>
          <a:p>
            <a:pPr lvl="1"/>
            <a:r>
              <a:rPr lang="nl" dirty="0"/>
              <a:t>Fraudebestrijding</a:t>
            </a:r>
          </a:p>
          <a:p>
            <a:pPr lvl="1"/>
            <a:r>
              <a:rPr lang="nl" dirty="0"/>
              <a:t>Processen optimaliseren en maximaal digitaliseren</a:t>
            </a:r>
          </a:p>
          <a:p>
            <a:endParaRPr lang="nl" dirty="0"/>
          </a:p>
          <a:p>
            <a:pPr marL="0" indent="0">
              <a:buNone/>
            </a:pPr>
            <a:endParaRPr lang="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382AD-1A50-0AAA-FE74-1294F23D9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7</a:t>
            </a:fld>
            <a:endParaRPr lang="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894BFA-A54F-28E2-690B-08E14177AE19}"/>
              </a:ext>
            </a:extLst>
          </p:cNvPr>
          <p:cNvGrpSpPr/>
          <p:nvPr/>
        </p:nvGrpSpPr>
        <p:grpSpPr>
          <a:xfrm>
            <a:off x="991098" y="1434174"/>
            <a:ext cx="10515600" cy="2718088"/>
            <a:chOff x="991098" y="1434174"/>
            <a:chExt cx="10515600" cy="27180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50C6E5-E24A-A9C1-6D4E-873A1CC7BD6C}"/>
                </a:ext>
              </a:extLst>
            </p:cNvPr>
            <p:cNvGrpSpPr/>
            <p:nvPr/>
          </p:nvGrpSpPr>
          <p:grpSpPr>
            <a:xfrm>
              <a:off x="991098" y="1434174"/>
              <a:ext cx="10515600" cy="2095736"/>
              <a:chOff x="991098" y="1434174"/>
              <a:chExt cx="10515600" cy="2095736"/>
            </a:xfrm>
          </p:grpSpPr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CDE67242-8D22-37C0-304F-912524DBB56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4730516"/>
                  </p:ext>
                </p:extLst>
              </p:nvPr>
            </p:nvGraphicFramePr>
            <p:xfrm>
              <a:off x="991098" y="1434174"/>
              <a:ext cx="10515600" cy="20957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17FE4B-758B-6132-D91A-DF46BAF23486}"/>
                  </a:ext>
                </a:extLst>
              </p:cNvPr>
              <p:cNvSpPr txBox="1"/>
              <p:nvPr/>
            </p:nvSpPr>
            <p:spPr>
              <a:xfrm>
                <a:off x="1809656" y="2312765"/>
                <a:ext cx="694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" sz="1600" b="1" dirty="0">
                    <a:solidFill>
                      <a:schemeClr val="bg1"/>
                    </a:solidFill>
                  </a:rPr>
                  <a:t>2008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789573-F519-3D37-C072-7EF67AFAF64F}"/>
                  </a:ext>
                </a:extLst>
              </p:cNvPr>
              <p:cNvSpPr txBox="1"/>
              <p:nvPr/>
            </p:nvSpPr>
            <p:spPr>
              <a:xfrm>
                <a:off x="4172533" y="2312765"/>
                <a:ext cx="694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" sz="1600" b="1" dirty="0">
                    <a:solidFill>
                      <a:schemeClr val="bg1"/>
                    </a:solidFill>
                  </a:rPr>
                  <a:t>2016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7467CC-62E7-1DF3-9EC6-C79344A9AB56}"/>
                  </a:ext>
                </a:extLst>
              </p:cNvPr>
              <p:cNvSpPr txBox="1"/>
              <p:nvPr/>
            </p:nvSpPr>
            <p:spPr>
              <a:xfrm>
                <a:off x="6573574" y="2169932"/>
                <a:ext cx="6949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" sz="1600" b="1" dirty="0">
                    <a:solidFill>
                      <a:schemeClr val="bg1"/>
                    </a:solidFill>
                  </a:rPr>
                  <a:t>2023-2024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1579F-0A95-5602-0870-410D05249B75}"/>
                  </a:ext>
                </a:extLst>
              </p:cNvPr>
              <p:cNvSpPr txBox="1"/>
              <p:nvPr/>
            </p:nvSpPr>
            <p:spPr>
              <a:xfrm>
                <a:off x="8974615" y="2308430"/>
                <a:ext cx="694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" sz="16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5A0B94D-A879-D2D0-5257-C90528020A6C}"/>
                </a:ext>
              </a:extLst>
            </p:cNvPr>
            <p:cNvGrpSpPr/>
            <p:nvPr/>
          </p:nvGrpSpPr>
          <p:grpSpPr>
            <a:xfrm>
              <a:off x="8864887" y="3237862"/>
              <a:ext cx="914400" cy="914400"/>
              <a:chOff x="8950103" y="3218813"/>
              <a:chExt cx="914400" cy="914400"/>
            </a:xfrm>
          </p:grpSpPr>
          <p:pic>
            <p:nvPicPr>
              <p:cNvPr id="6" name="Graphic 5" descr="Flip calendar outline">
                <a:extLst>
                  <a:ext uri="{FF2B5EF4-FFF2-40B4-BE49-F238E27FC236}">
                    <a16:creationId xmlns:a16="http://schemas.microsoft.com/office/drawing/2014/main" id="{C79A6C12-B35F-082A-3CA3-C0DF9A293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950103" y="32188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18A256-CD7B-FD9E-B1F8-3DC92EB6C298}"/>
                  </a:ext>
                </a:extLst>
              </p:cNvPr>
              <p:cNvSpPr txBox="1"/>
              <p:nvPr/>
            </p:nvSpPr>
            <p:spPr>
              <a:xfrm>
                <a:off x="9132125" y="3633849"/>
                <a:ext cx="5462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b="1" dirty="0"/>
                  <a:t>01/01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5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B4D982-7356-248C-7083-ADED8ED3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Belangrijkste wijzigingen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384F0-E283-0E53-7B97-57CF4CEC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8</a:t>
            </a:fld>
            <a:endParaRPr lang="nl" dirty="0"/>
          </a:p>
        </p:txBody>
      </p:sp>
      <p:pic>
        <p:nvPicPr>
          <p:cNvPr id="2" name="Graphic 1" descr="New outline">
            <a:extLst>
              <a:ext uri="{FF2B5EF4-FFF2-40B4-BE49-F238E27FC236}">
                <a16:creationId xmlns:a16="http://schemas.microsoft.com/office/drawing/2014/main" id="{224E4712-F369-79DE-D58E-E2E5266D8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706" y="459072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3F16-559E-87A5-8E35-AE52740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Belangrijkste wijzigingen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EE5A7-1620-30C4-9C67-65DCC6D1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9</a:t>
            </a:fld>
            <a:endParaRPr lang="nl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EA7225-0784-4F45-1AA1-C07D276240AF}"/>
              </a:ext>
            </a:extLst>
          </p:cNvPr>
          <p:cNvGrpSpPr/>
          <p:nvPr/>
        </p:nvGrpSpPr>
        <p:grpSpPr>
          <a:xfrm>
            <a:off x="1857078" y="1468661"/>
            <a:ext cx="2125967" cy="1960339"/>
            <a:chOff x="1301261" y="1468661"/>
            <a:chExt cx="2125967" cy="1960339"/>
          </a:xfrm>
        </p:grpSpPr>
        <p:pic>
          <p:nvPicPr>
            <p:cNvPr id="6" name="Graphic 5" descr="Ui Ux outline">
              <a:extLst>
                <a:ext uri="{FF2B5EF4-FFF2-40B4-BE49-F238E27FC236}">
                  <a16:creationId xmlns:a16="http://schemas.microsoft.com/office/drawing/2014/main" id="{CD849853-D095-A5D9-309F-616A001D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90844" y="1468661"/>
              <a:ext cx="1546803" cy="154680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211CDA-8D67-0B0B-FC86-8B743F26AA9C}"/>
                </a:ext>
              </a:extLst>
            </p:cNvPr>
            <p:cNvSpPr txBox="1"/>
            <p:nvPr/>
          </p:nvSpPr>
          <p:spPr>
            <a:xfrm>
              <a:off x="1301261" y="2782669"/>
              <a:ext cx="2125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" dirty="0"/>
                <a:t>Ergonomie &amp; design </a:t>
              </a:r>
            </a:p>
            <a:p>
              <a:pPr algn="ctr"/>
              <a:r>
                <a:rPr lang="nl" dirty="0"/>
                <a:t>100% herzien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6CA925-0A38-8BB4-ACF2-4AF4837D7BB7}"/>
              </a:ext>
            </a:extLst>
          </p:cNvPr>
          <p:cNvGrpSpPr/>
          <p:nvPr/>
        </p:nvGrpSpPr>
        <p:grpSpPr>
          <a:xfrm>
            <a:off x="8658829" y="1602843"/>
            <a:ext cx="1309929" cy="1847308"/>
            <a:chOff x="7226138" y="1581692"/>
            <a:chExt cx="1309929" cy="1847308"/>
          </a:xfrm>
        </p:grpSpPr>
        <p:pic>
          <p:nvPicPr>
            <p:cNvPr id="10" name="Graphic 9" descr="Compass outline">
              <a:extLst>
                <a:ext uri="{FF2B5EF4-FFF2-40B4-BE49-F238E27FC236}">
                  <a16:creationId xmlns:a16="http://schemas.microsoft.com/office/drawing/2014/main" id="{77BA3B0D-5692-66DD-32CD-7204F5D1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26138" y="1581692"/>
              <a:ext cx="1272403" cy="127240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F8B537-572C-AEF0-77F5-784BF4198616}"/>
                </a:ext>
              </a:extLst>
            </p:cNvPr>
            <p:cNvSpPr txBox="1"/>
            <p:nvPr/>
          </p:nvSpPr>
          <p:spPr>
            <a:xfrm>
              <a:off x="7242700" y="2782669"/>
              <a:ext cx="1293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" dirty="0"/>
                <a:t>Preventie van </a:t>
              </a:r>
            </a:p>
            <a:p>
              <a:pPr algn="ctr"/>
              <a:r>
                <a:rPr lang="nl" dirty="0"/>
                <a:t>vergissingen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395BE-736C-B962-739D-CC4D8F47E2D1}"/>
              </a:ext>
            </a:extLst>
          </p:cNvPr>
          <p:cNvGrpSpPr/>
          <p:nvPr/>
        </p:nvGrpSpPr>
        <p:grpSpPr>
          <a:xfrm>
            <a:off x="5131949" y="4019432"/>
            <a:ext cx="2088392" cy="2351227"/>
            <a:chOff x="4632279" y="3758928"/>
            <a:chExt cx="2088392" cy="2351227"/>
          </a:xfrm>
        </p:grpSpPr>
        <p:pic>
          <p:nvPicPr>
            <p:cNvPr id="14" name="Graphic 13" descr="Eye outline">
              <a:extLst>
                <a:ext uri="{FF2B5EF4-FFF2-40B4-BE49-F238E27FC236}">
                  <a16:creationId xmlns:a16="http://schemas.microsoft.com/office/drawing/2014/main" id="{8479B0A4-7426-5604-8E79-127BBA92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493" y="3758928"/>
              <a:ext cx="1791964" cy="179196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E042BE-84AD-033F-4B5A-7DB1F48D6D4D}"/>
                </a:ext>
              </a:extLst>
            </p:cNvPr>
            <p:cNvSpPr txBox="1"/>
            <p:nvPr/>
          </p:nvSpPr>
          <p:spPr>
            <a:xfrm>
              <a:off x="4632279" y="5186825"/>
              <a:ext cx="20883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" dirty="0"/>
                <a:t>Beslissing van de RVA </a:t>
              </a:r>
            </a:p>
            <a:p>
              <a:pPr algn="ctr"/>
              <a:r>
                <a:rPr lang="nl" dirty="0"/>
                <a:t>beter zichtbaar</a:t>
              </a:r>
            </a:p>
            <a:p>
              <a:pPr algn="ctr"/>
              <a:endParaRPr lang="nl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075835-4A49-16DE-7A2F-9111DF340310}"/>
              </a:ext>
            </a:extLst>
          </p:cNvPr>
          <p:cNvGrpSpPr/>
          <p:nvPr/>
        </p:nvGrpSpPr>
        <p:grpSpPr>
          <a:xfrm>
            <a:off x="8424071" y="4337352"/>
            <a:ext cx="2088392" cy="1474044"/>
            <a:chOff x="7868254" y="4337352"/>
            <a:chExt cx="2088392" cy="14740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D1AE3B0-B296-249D-637A-AABE51DF0877}"/>
                </a:ext>
              </a:extLst>
            </p:cNvPr>
            <p:cNvGrpSpPr/>
            <p:nvPr/>
          </p:nvGrpSpPr>
          <p:grpSpPr>
            <a:xfrm>
              <a:off x="8078548" y="4337352"/>
              <a:ext cx="1692269" cy="1103681"/>
              <a:chOff x="8633011" y="5195046"/>
              <a:chExt cx="1227988" cy="694765"/>
            </a:xfrm>
          </p:grpSpPr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CCA06C2-EED1-2824-F301-819F70ECDDE0}"/>
                  </a:ext>
                </a:extLst>
              </p:cNvPr>
              <p:cNvSpPr/>
              <p:nvPr/>
            </p:nvSpPr>
            <p:spPr>
              <a:xfrm>
                <a:off x="8633011" y="5195046"/>
                <a:ext cx="1210235" cy="694765"/>
              </a:xfrm>
              <a:prstGeom prst="wedgeRoundRectCallout">
                <a:avLst>
                  <a:gd name="adj1" fmla="val -74907"/>
                  <a:gd name="adj2" fmla="val -27822"/>
                  <a:gd name="adj3" fmla="val 16667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D40010-B538-F21B-637C-859F106D8413}"/>
                  </a:ext>
                </a:extLst>
              </p:cNvPr>
              <p:cNvSpPr txBox="1"/>
              <p:nvPr/>
            </p:nvSpPr>
            <p:spPr>
              <a:xfrm>
                <a:off x="8650764" y="5392567"/>
                <a:ext cx="1210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" sz="2400" dirty="0"/>
                  <a:t>DE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BCD563-EFC0-02BD-0E4C-61B9BAE4DE83}"/>
                </a:ext>
              </a:extLst>
            </p:cNvPr>
            <p:cNvSpPr txBox="1"/>
            <p:nvPr/>
          </p:nvSpPr>
          <p:spPr>
            <a:xfrm>
              <a:off x="7868254" y="5442064"/>
              <a:ext cx="208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" dirty="0"/>
                <a:t>Toevoeging van het Duits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D9DC-3873-414B-CF6C-01A3D7B67884}"/>
              </a:ext>
            </a:extLst>
          </p:cNvPr>
          <p:cNvGrpSpPr/>
          <p:nvPr/>
        </p:nvGrpSpPr>
        <p:grpSpPr>
          <a:xfrm>
            <a:off x="5083768" y="1374742"/>
            <a:ext cx="2184765" cy="2054258"/>
            <a:chOff x="5083768" y="1374742"/>
            <a:chExt cx="2184765" cy="20542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44321-CBE4-AE7E-4760-75918A5C7CCD}"/>
                </a:ext>
              </a:extLst>
            </p:cNvPr>
            <p:cNvSpPr txBox="1"/>
            <p:nvPr/>
          </p:nvSpPr>
          <p:spPr>
            <a:xfrm>
              <a:off x="5083768" y="2782669"/>
              <a:ext cx="21847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" dirty="0"/>
                <a:t>Authentieke bronnen</a:t>
              </a:r>
            </a:p>
            <a:p>
              <a:pPr algn="ctr"/>
              <a:r>
                <a:rPr lang="fr-BE" dirty="0"/>
                <a:t>(+ &amp; </a:t>
              </a:r>
              <a:r>
                <a:rPr lang="fr-BE" dirty="0">
                  <a:sym typeface="Wingdings" panose="05000000000000000000" pitchFamily="2" charset="2"/>
                </a:rPr>
                <a:t>)</a:t>
              </a:r>
              <a:endParaRPr lang="fr-BE" dirty="0"/>
            </a:p>
          </p:txBody>
        </p:sp>
        <p:pic>
          <p:nvPicPr>
            <p:cNvPr id="5" name="Graphic 4" descr="Diploma roll outline">
              <a:extLst>
                <a:ext uri="{FF2B5EF4-FFF2-40B4-BE49-F238E27FC236}">
                  <a16:creationId xmlns:a16="http://schemas.microsoft.com/office/drawing/2014/main" id="{B7858A2A-AC75-5CB1-2644-A7D20F61C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00018" y="1374742"/>
              <a:ext cx="1791964" cy="17919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DE3E9D-15FC-DFFB-3629-D957F40CA7CC}"/>
              </a:ext>
            </a:extLst>
          </p:cNvPr>
          <p:cNvGrpSpPr/>
          <p:nvPr/>
        </p:nvGrpSpPr>
        <p:grpSpPr>
          <a:xfrm>
            <a:off x="1585625" y="4027762"/>
            <a:ext cx="2668872" cy="2064192"/>
            <a:chOff x="1585625" y="4027762"/>
            <a:chExt cx="2668872" cy="20641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B0795F-04C9-6E0D-AEE5-4C2AF24DEE9B}"/>
                </a:ext>
              </a:extLst>
            </p:cNvPr>
            <p:cNvSpPr txBox="1"/>
            <p:nvPr/>
          </p:nvSpPr>
          <p:spPr>
            <a:xfrm>
              <a:off x="1585625" y="5445623"/>
              <a:ext cx="2668872" cy="646331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nl" dirty="0"/>
                <a:t>Maximale controle van de </a:t>
              </a:r>
              <a:endParaRPr lang="nl" dirty="0">
                <a:ea typeface="Calibri"/>
                <a:cs typeface="Calibri"/>
              </a:endParaRPr>
            </a:p>
            <a:p>
              <a:pPr algn="ctr"/>
              <a:r>
                <a:rPr lang="nl" dirty="0"/>
                <a:t>gegevens bij de encodage</a:t>
              </a:r>
              <a:endParaRPr lang="nl" dirty="0">
                <a:ea typeface="Calibri"/>
                <a:cs typeface="Calibri"/>
              </a:endParaRPr>
            </a:p>
          </p:txBody>
        </p:sp>
        <p:pic>
          <p:nvPicPr>
            <p:cNvPr id="3" name="Graphic 2" descr="Moon and stars outline">
              <a:extLst>
                <a:ext uri="{FF2B5EF4-FFF2-40B4-BE49-F238E27FC236}">
                  <a16:creationId xmlns:a16="http://schemas.microsoft.com/office/drawing/2014/main" id="{B438F87A-E265-8BAB-9ADF-E2C002231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41685" y="4027762"/>
              <a:ext cx="1356751" cy="135675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A8661D-EE6C-7681-3ECB-AEA796B8BD38}"/>
                </a:ext>
              </a:extLst>
            </p:cNvPr>
            <p:cNvCxnSpPr/>
            <p:nvPr/>
          </p:nvCxnSpPr>
          <p:spPr>
            <a:xfrm>
              <a:off x="2146661" y="4337352"/>
              <a:ext cx="1546803" cy="844248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31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t">
  <a:themeElements>
    <a:clrScheme name="Color theme R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F0F0"/>
      </a:accent1>
      <a:accent2>
        <a:srgbClr val="CCCCCC"/>
      </a:accent2>
      <a:accent3>
        <a:srgbClr val="9D9D9D"/>
      </a:accent3>
      <a:accent4>
        <a:srgbClr val="676767"/>
      </a:accent4>
      <a:accent5>
        <a:srgbClr val="EB142A"/>
      </a:accent5>
      <a:accent6>
        <a:srgbClr val="F096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_PPT2020.potx" id="{6602C372-D940-4DE9-918E-E275B4EA0F4F}" vid="{EDBA7D1E-8575-4CC1-9BD8-BD063C6CA6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63DC42BDCCC49932596305D9CB087" ma:contentTypeVersion="11" ma:contentTypeDescription="Crée un document." ma:contentTypeScope="" ma:versionID="709d9c0235b8b881188e21504fb767c3">
  <xsd:schema xmlns:xsd="http://www.w3.org/2001/XMLSchema" xmlns:xs="http://www.w3.org/2001/XMLSchema" xmlns:p="http://schemas.microsoft.com/office/2006/metadata/properties" xmlns:ns2="511e5bca-788e-4908-bcab-a9214ddc8fc9" xmlns:ns3="466feca2-a49a-4023-88a7-e6a952111703" targetNamespace="http://schemas.microsoft.com/office/2006/metadata/properties" ma:root="true" ma:fieldsID="45815c180fc7f4eefff40ce5de3cf12c" ns2:_="" ns3:_="">
    <xsd:import namespace="511e5bca-788e-4908-bcab-a9214ddc8fc9"/>
    <xsd:import namespace="466feca2-a49a-4023-88a7-e6a952111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e5bca-788e-4908-bcab-a9214ddc8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eca2-a49a-4023-88a7-e6a952111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CB8618-7AB2-4CF2-9B36-B8D743CD18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EB8E3C-317C-4BBF-B63A-B5565022F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e5bca-788e-4908-bcab-a9214ddc8fc9"/>
    <ds:schemaRef ds:uri="466feca2-a49a-4023-88a7-e6a952111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953422-6A94-4575-A00B-58A7235570A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466feca2-a49a-4023-88a7-e6a952111703"/>
    <ds:schemaRef ds:uri="http://purl.org/dc/terms/"/>
    <ds:schemaRef ds:uri="http://schemas.openxmlformats.org/package/2006/metadata/core-properties"/>
    <ds:schemaRef ds:uri="511e5bca-788e-4908-bcab-a9214ddc8fc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NF_PPT2020</Template>
  <TotalTime>3804</TotalTime>
  <Words>975</Words>
  <Application>Microsoft Office PowerPoint</Application>
  <PresentationFormat>Breedbeeld</PresentationFormat>
  <Paragraphs>235</Paragraphs>
  <Slides>30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Bradley Hand ITC</vt:lpstr>
      <vt:lpstr>Calibri</vt:lpstr>
      <vt:lpstr>Test</vt:lpstr>
      <vt:lpstr>Welkom!
De webinar “Tijdelijke werkloosheid” gaat
zo dadelijk van start …
</vt:lpstr>
      <vt:lpstr>Webinar Modernisering van de online dienst 'Tijdelijke werkloosheid'</vt:lpstr>
      <vt:lpstr>Deze webinar gaat over ...</vt:lpstr>
      <vt:lpstr>Agenda</vt:lpstr>
      <vt:lpstr>Spelregels</vt:lpstr>
      <vt:lpstr>Context</vt:lpstr>
      <vt:lpstr>Context</vt:lpstr>
      <vt:lpstr>Belangrijkste wijzigingen</vt:lpstr>
      <vt:lpstr>Belangrijkste wijzigingen</vt:lpstr>
      <vt:lpstr>Belangrijkste wijzigingen</vt:lpstr>
      <vt:lpstr>Belangrijkste wijzigingen</vt:lpstr>
      <vt:lpstr>PowerPoint-presentatie</vt:lpstr>
      <vt:lpstr>PowerPoint-presentatie</vt:lpstr>
      <vt:lpstr>PowerPoint-presentatie</vt:lpstr>
      <vt:lpstr>Waarop letten?</vt:lpstr>
      <vt:lpstr>Waar staat het type '1ste effectieve dag'?</vt:lpstr>
      <vt:lpstr>Exploitatiezetel staat niet in de lijst of verkeerd adres?</vt:lpstr>
      <vt:lpstr>Werknemer(s) zonder Dimona?</vt:lpstr>
      <vt:lpstr>Foutmelding 'Dubbele mededeling' bij een werknemer?</vt:lpstr>
      <vt:lpstr>Uitzendkracht(en)</vt:lpstr>
      <vt:lpstr>Veroorzaakte complicaties (volgens type)</vt:lpstr>
      <vt:lpstr>Werfadres (slecht weer)</vt:lpstr>
      <vt:lpstr>Bewijzen van overmacht</vt:lpstr>
      <vt:lpstr>Waarop letten?</vt:lpstr>
      <vt:lpstr>Twee bijzondere gevallen</vt:lpstr>
      <vt:lpstr>1) Waar kan ik de mededelingen terugvinden die via de oude online dienst zijn ingediend?</vt:lpstr>
      <vt:lpstr>2) Tijdelijke werkloosheid wegens sociale actie</vt:lpstr>
      <vt:lpstr>Een probleem. Wat nu?</vt:lpstr>
      <vt:lpstr>Hoe ons contacteren?</vt:lpstr>
      <vt:lpstr>PowerPoint-presentatie</vt:lpstr>
    </vt:vector>
  </TitlesOfParts>
  <Company>RVAONEM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Agilité &amp; Service Design</dc:title>
  <dc:creator>Karine Picart (RVA-ONEM)</dc:creator>
  <cp:lastModifiedBy>Hubert Arys (RVA-ONEM)</cp:lastModifiedBy>
  <cp:revision>65</cp:revision>
  <dcterms:created xsi:type="dcterms:W3CDTF">2024-01-17T15:48:10Z</dcterms:created>
  <dcterms:modified xsi:type="dcterms:W3CDTF">2024-09-12T07:39:55Z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0x01010039163DC42BDCCC49932596305D9CB087</vt:lpwstr>
  </property>
</Properties>
</file>